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Regular Brush" panose="020B0604020202020204" charset="0"/>
      <p:regular r:id="rId35"/>
    </p:embeddedFont>
    <p:embeddedFont>
      <p:font typeface="Roboto" panose="02000000000000000000" pitchFamily="2" charset="0"/>
      <p:regular r:id="rId36"/>
      <p:bold r:id="rId37"/>
      <p:italic r:id="rId38"/>
      <p:boldItalic r:id="rId39"/>
    </p:embeddedFont>
    <p:embeddedFont>
      <p:font typeface="Roboto Bold"/>
      <p:regular r:id="rId40"/>
      <p:bold r:id="rId41"/>
    </p:embeddedFont>
    <p:embeddedFont>
      <p:font typeface="Roboto Bold Italics" panose="020B0604020202020204" charset="0"/>
      <p:regular r:id="rId42"/>
    </p:embeddedFont>
    <p:embeddedFont>
      <p:font typeface="Roboto Heavy" panose="020B0604020202020204" charset="0"/>
      <p:regular r:id="rId43"/>
    </p:embeddedFont>
    <p:embeddedFont>
      <p:font typeface="Roboto Italics" panose="020B0604020202020204" charset="0"/>
      <p:regular r:id="rId44"/>
    </p:embeddedFont>
    <p:embeddedFont>
      <p:font typeface="Roboto Light" panose="02000000000000000000"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8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AutoShape 2"/>
          <p:cNvSpPr/>
          <p:nvPr/>
        </p:nvSpPr>
        <p:spPr>
          <a:xfrm>
            <a:off x="0" y="6328021"/>
            <a:ext cx="12526965" cy="0"/>
          </a:xfrm>
          <a:prstGeom prst="line">
            <a:avLst/>
          </a:prstGeom>
          <a:ln w="19050" cap="flat">
            <a:solidFill>
              <a:srgbClr val="FFFFFF"/>
            </a:solidFill>
            <a:prstDash val="solid"/>
            <a:headEnd type="none" w="sm" len="sm"/>
            <a:tailEnd type="none" w="sm" len="sm"/>
          </a:ln>
        </p:spPr>
        <p:txBody>
          <a:bodyPr/>
          <a:lstStyle/>
          <a:p>
            <a:endParaRPr lang="en-US"/>
          </a:p>
        </p:txBody>
      </p:sp>
      <p:sp>
        <p:nvSpPr>
          <p:cNvPr id="3" name="Freeform 3"/>
          <p:cNvSpPr/>
          <p:nvPr/>
        </p:nvSpPr>
        <p:spPr>
          <a:xfrm>
            <a:off x="12526965" y="0"/>
            <a:ext cx="5761035" cy="10287000"/>
          </a:xfrm>
          <a:custGeom>
            <a:avLst/>
            <a:gdLst/>
            <a:ahLst/>
            <a:cxnLst/>
            <a:rect l="l" t="t" r="r" b="b"/>
            <a:pathLst>
              <a:path w="5761035" h="10287000">
                <a:moveTo>
                  <a:pt x="0" y="0"/>
                </a:moveTo>
                <a:lnTo>
                  <a:pt x="5761035" y="0"/>
                </a:lnTo>
                <a:lnTo>
                  <a:pt x="5761035" y="10287000"/>
                </a:lnTo>
                <a:lnTo>
                  <a:pt x="0" y="10287000"/>
                </a:lnTo>
                <a:lnTo>
                  <a:pt x="0" y="0"/>
                </a:lnTo>
                <a:close/>
              </a:path>
            </a:pathLst>
          </a:custGeom>
          <a:blipFill>
            <a:blip r:embed="rId2"/>
            <a:stretch>
              <a:fillRect l="-93658" r="-74671"/>
            </a:stretch>
          </a:blipFill>
          <a:ln cap="sq">
            <a:noFill/>
            <a:prstDash val="solid"/>
            <a:miter/>
          </a:ln>
        </p:spPr>
        <p:txBody>
          <a:bodyPr/>
          <a:lstStyle/>
          <a:p>
            <a:endParaRPr lang="en-US"/>
          </a:p>
        </p:txBody>
      </p:sp>
      <p:sp>
        <p:nvSpPr>
          <p:cNvPr id="4" name="AutoShape 4"/>
          <p:cNvSpPr/>
          <p:nvPr/>
        </p:nvSpPr>
        <p:spPr>
          <a:xfrm flipV="1">
            <a:off x="12536490" y="0"/>
            <a:ext cx="0" cy="10287000"/>
          </a:xfrm>
          <a:prstGeom prst="line">
            <a:avLst/>
          </a:prstGeom>
          <a:ln w="1905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601084" y="520541"/>
            <a:ext cx="4549299" cy="2274649"/>
          </a:xfrm>
          <a:custGeom>
            <a:avLst/>
            <a:gdLst/>
            <a:ahLst/>
            <a:cxnLst/>
            <a:rect l="l" t="t" r="r" b="b"/>
            <a:pathLst>
              <a:path w="4549299" h="2274649">
                <a:moveTo>
                  <a:pt x="0" y="0"/>
                </a:moveTo>
                <a:lnTo>
                  <a:pt x="4549298" y="0"/>
                </a:lnTo>
                <a:lnTo>
                  <a:pt x="4549298" y="2274650"/>
                </a:lnTo>
                <a:lnTo>
                  <a:pt x="0" y="2274650"/>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601084" y="4163419"/>
            <a:ext cx="12194034" cy="5181001"/>
            <a:chOff x="0" y="0"/>
            <a:chExt cx="16258712" cy="6908001"/>
          </a:xfrm>
        </p:grpSpPr>
        <p:sp>
          <p:nvSpPr>
            <p:cNvPr id="7" name="TextBox 7"/>
            <p:cNvSpPr txBox="1"/>
            <p:nvPr/>
          </p:nvSpPr>
          <p:spPr>
            <a:xfrm>
              <a:off x="0" y="104775"/>
              <a:ext cx="16258712" cy="2326755"/>
            </a:xfrm>
            <a:prstGeom prst="rect">
              <a:avLst/>
            </a:prstGeom>
          </p:spPr>
          <p:txBody>
            <a:bodyPr lIns="0" tIns="0" rIns="0" bIns="0" rtlCol="0" anchor="t">
              <a:spAutoFit/>
            </a:bodyPr>
            <a:lstStyle/>
            <a:p>
              <a:pPr algn="l">
                <a:lnSpc>
                  <a:spcPts val="6547"/>
                </a:lnSpc>
              </a:pPr>
              <a:r>
                <a:rPr lang="en-US" sz="6547" b="1" spc="-327" dirty="0">
                  <a:solidFill>
                    <a:srgbClr val="FFFFFF"/>
                  </a:solidFill>
                  <a:latin typeface="Roboto Bold"/>
                  <a:ea typeface="Roboto Bold"/>
                  <a:cs typeface="Roboto Bold"/>
                  <a:sym typeface="Roboto Bold"/>
                </a:rPr>
                <a:t>What Realtors, Buyers and Sellers Need to Know in Berkeley</a:t>
              </a:r>
            </a:p>
          </p:txBody>
        </p:sp>
        <p:sp>
          <p:nvSpPr>
            <p:cNvPr id="8" name="TextBox 8"/>
            <p:cNvSpPr txBox="1"/>
            <p:nvPr/>
          </p:nvSpPr>
          <p:spPr>
            <a:xfrm>
              <a:off x="0" y="3976159"/>
              <a:ext cx="14668171" cy="467266"/>
            </a:xfrm>
            <a:prstGeom prst="rect">
              <a:avLst/>
            </a:prstGeom>
          </p:spPr>
          <p:txBody>
            <a:bodyPr lIns="0" tIns="0" rIns="0" bIns="0" rtlCol="0" anchor="t">
              <a:spAutoFit/>
            </a:bodyPr>
            <a:lstStyle/>
            <a:p>
              <a:pPr algn="l">
                <a:lnSpc>
                  <a:spcPts val="2547"/>
                </a:lnSpc>
              </a:pPr>
              <a:r>
                <a:rPr lang="en-US" sz="2547" dirty="0">
                  <a:solidFill>
                    <a:srgbClr val="FFFFFF"/>
                  </a:solidFill>
                  <a:latin typeface="Roboto"/>
                  <a:ea typeface="Roboto"/>
                  <a:cs typeface="Roboto"/>
                  <a:sym typeface="Roboto"/>
                </a:rPr>
                <a:t>BRIDGE Association of Realtors, July 23, 2025, 12 - 2 pm</a:t>
              </a:r>
            </a:p>
          </p:txBody>
        </p:sp>
        <p:sp>
          <p:nvSpPr>
            <p:cNvPr id="9" name="TextBox 9"/>
            <p:cNvSpPr txBox="1"/>
            <p:nvPr/>
          </p:nvSpPr>
          <p:spPr>
            <a:xfrm>
              <a:off x="0" y="5420666"/>
              <a:ext cx="14668171" cy="1487335"/>
            </a:xfrm>
            <a:prstGeom prst="rect">
              <a:avLst/>
            </a:prstGeom>
          </p:spPr>
          <p:txBody>
            <a:bodyPr lIns="0" tIns="0" rIns="0" bIns="0" rtlCol="0" anchor="t">
              <a:spAutoFit/>
            </a:bodyPr>
            <a:lstStyle/>
            <a:p>
              <a:pPr algn="l">
                <a:lnSpc>
                  <a:spcPts val="1100"/>
                </a:lnSpc>
              </a:pPr>
              <a:endParaRPr dirty="0"/>
            </a:p>
            <a:p>
              <a:pPr algn="l">
                <a:lnSpc>
                  <a:spcPts val="2547"/>
                </a:lnSpc>
              </a:pPr>
              <a:r>
                <a:rPr lang="en-US" sz="2547" dirty="0">
                  <a:solidFill>
                    <a:srgbClr val="FFFFFF"/>
                  </a:solidFill>
                  <a:latin typeface="Roboto"/>
                  <a:ea typeface="Roboto"/>
                  <a:cs typeface="Roboto"/>
                  <a:sym typeface="Roboto"/>
                </a:rPr>
                <a:t>Berkeley Rent Board Staff:</a:t>
              </a:r>
            </a:p>
            <a:p>
              <a:pPr algn="l">
                <a:lnSpc>
                  <a:spcPts val="2547"/>
                </a:lnSpc>
              </a:pPr>
              <a:r>
                <a:rPr lang="en-US" sz="2547" dirty="0">
                  <a:solidFill>
                    <a:srgbClr val="FFFFFF"/>
                  </a:solidFill>
                  <a:latin typeface="Roboto"/>
                  <a:ea typeface="Roboto"/>
                  <a:cs typeface="Roboto"/>
                  <a:sym typeface="Roboto"/>
                </a:rPr>
                <a:t>Matt Brown, General Counsel</a:t>
              </a:r>
            </a:p>
            <a:p>
              <a:pPr algn="l">
                <a:lnSpc>
                  <a:spcPts val="2547"/>
                </a:lnSpc>
              </a:pPr>
              <a:r>
                <a:rPr lang="en-US" sz="2547" dirty="0">
                  <a:solidFill>
                    <a:srgbClr val="FFFFFF"/>
                  </a:solidFill>
                  <a:latin typeface="Roboto"/>
                  <a:ea typeface="Roboto"/>
                  <a:cs typeface="Roboto"/>
                  <a:sym typeface="Roboto"/>
                </a:rPr>
                <a:t>Moni T. Law, Housing Counselor</a:t>
              </a:r>
            </a:p>
          </p:txBody>
        </p:sp>
        <p:sp>
          <p:nvSpPr>
            <p:cNvPr id="10" name="TextBox 10"/>
            <p:cNvSpPr txBox="1"/>
            <p:nvPr/>
          </p:nvSpPr>
          <p:spPr>
            <a:xfrm>
              <a:off x="0" y="4983175"/>
              <a:ext cx="11674673" cy="383181"/>
            </a:xfrm>
            <a:prstGeom prst="rect">
              <a:avLst/>
            </a:prstGeom>
          </p:spPr>
          <p:txBody>
            <a:bodyPr lIns="0" tIns="0" rIns="0" bIns="0" rtlCol="0" anchor="t">
              <a:spAutoFit/>
            </a:bodyPr>
            <a:lstStyle/>
            <a:p>
              <a:pPr algn="l">
                <a:lnSpc>
                  <a:spcPts val="2027"/>
                </a:lnSpc>
              </a:pPr>
              <a:r>
                <a:rPr lang="en-US" sz="2027">
                  <a:solidFill>
                    <a:srgbClr val="FFFFFF"/>
                  </a:solidFill>
                  <a:latin typeface="Roboto Light"/>
                  <a:ea typeface="Roboto Light"/>
                  <a:cs typeface="Roboto Light"/>
                  <a:sym typeface="Roboto Light"/>
                </a:rPr>
                <a:t>PRESENTED BY</a:t>
              </a:r>
            </a:p>
          </p:txBody>
        </p:sp>
        <p:sp>
          <p:nvSpPr>
            <p:cNvPr id="11" name="TextBox 11"/>
            <p:cNvSpPr txBox="1"/>
            <p:nvPr/>
          </p:nvSpPr>
          <p:spPr>
            <a:xfrm>
              <a:off x="0" y="3510093"/>
              <a:ext cx="11674673" cy="383181"/>
            </a:xfrm>
            <a:prstGeom prst="rect">
              <a:avLst/>
            </a:prstGeom>
          </p:spPr>
          <p:txBody>
            <a:bodyPr lIns="0" tIns="0" rIns="0" bIns="0" rtlCol="0" anchor="t">
              <a:spAutoFit/>
            </a:bodyPr>
            <a:lstStyle/>
            <a:p>
              <a:pPr algn="l">
                <a:lnSpc>
                  <a:spcPts val="2027"/>
                </a:lnSpc>
              </a:pPr>
              <a:r>
                <a:rPr lang="en-US" sz="2027">
                  <a:solidFill>
                    <a:srgbClr val="FFFFFF"/>
                  </a:solidFill>
                  <a:latin typeface="Roboto Light"/>
                  <a:ea typeface="Roboto Light"/>
                  <a:cs typeface="Roboto Light"/>
                  <a:sym typeface="Roboto Light"/>
                </a:rPr>
                <a:t>PRESENTED FOR</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226867" y="0"/>
            <a:ext cx="0" cy="10287000"/>
          </a:xfrm>
          <a:prstGeom prst="line">
            <a:avLst/>
          </a:prstGeom>
          <a:ln w="19050" cap="flat">
            <a:solidFill>
              <a:srgbClr val="173C4E"/>
            </a:solidFill>
            <a:prstDash val="solid"/>
            <a:headEnd type="none" w="sm" len="sm"/>
            <a:tailEnd type="none" w="sm" len="sm"/>
          </a:ln>
        </p:spPr>
        <p:txBody>
          <a:bodyPr/>
          <a:lstStyle/>
          <a:p>
            <a:endParaRPr lang="en-US"/>
          </a:p>
        </p:txBody>
      </p:sp>
      <p:sp>
        <p:nvSpPr>
          <p:cNvPr id="3" name="AutoShape 3"/>
          <p:cNvSpPr/>
          <p:nvPr/>
        </p:nvSpPr>
        <p:spPr>
          <a:xfrm flipH="1">
            <a:off x="0" y="2434156"/>
            <a:ext cx="18288000" cy="0"/>
          </a:xfrm>
          <a:prstGeom prst="line">
            <a:avLst/>
          </a:prstGeom>
          <a:ln w="19050" cap="flat">
            <a:solidFill>
              <a:srgbClr val="173C4E"/>
            </a:solidFill>
            <a:prstDash val="solid"/>
            <a:headEnd type="none" w="sm" len="sm"/>
            <a:tailEnd type="none" w="sm" len="sm"/>
          </a:ln>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10</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2799127" y="1349824"/>
            <a:ext cx="12752995" cy="863600"/>
          </a:xfrm>
          <a:prstGeom prst="rect">
            <a:avLst/>
          </a:prstGeom>
        </p:spPr>
        <p:txBody>
          <a:bodyPr lIns="0" tIns="0" rIns="0" bIns="0" rtlCol="0" anchor="t">
            <a:spAutoFit/>
          </a:bodyPr>
          <a:lstStyle/>
          <a:p>
            <a:pPr algn="l">
              <a:lnSpc>
                <a:spcPts val="7000"/>
              </a:lnSpc>
              <a:spcBef>
                <a:spcPct val="0"/>
              </a:spcBef>
            </a:pPr>
            <a:r>
              <a:rPr lang="en-US" sz="5000" b="1">
                <a:solidFill>
                  <a:srgbClr val="173C4E"/>
                </a:solidFill>
                <a:latin typeface="Roboto Bold"/>
                <a:ea typeface="Roboto Bold"/>
                <a:cs typeface="Roboto Bold"/>
                <a:sym typeface="Roboto Bold"/>
              </a:rPr>
              <a:t>FULLY COVERED Properties</a:t>
            </a:r>
          </a:p>
        </p:txBody>
      </p:sp>
      <p:sp>
        <p:nvSpPr>
          <p:cNvPr id="7" name="TextBox 7"/>
          <p:cNvSpPr txBox="1"/>
          <p:nvPr/>
        </p:nvSpPr>
        <p:spPr>
          <a:xfrm>
            <a:off x="3782151" y="3070225"/>
            <a:ext cx="13696305" cy="3711575"/>
          </a:xfrm>
          <a:prstGeom prst="rect">
            <a:avLst/>
          </a:prstGeom>
        </p:spPr>
        <p:txBody>
          <a:bodyPr lIns="0" tIns="0" rIns="0" bIns="0" rtlCol="0" anchor="t">
            <a:spAutoFit/>
          </a:bodyPr>
          <a:lstStyle/>
          <a:p>
            <a:pPr algn="l">
              <a:lnSpc>
                <a:spcPts val="4900"/>
              </a:lnSpc>
            </a:pPr>
            <a:r>
              <a:rPr lang="en-US" sz="3500" i="1" u="sng" dirty="0">
                <a:solidFill>
                  <a:srgbClr val="000000"/>
                </a:solidFill>
                <a:latin typeface="Roboto Italics"/>
                <a:ea typeface="Roboto Italics"/>
                <a:cs typeface="Roboto Italics"/>
                <a:sym typeface="Roboto Italics"/>
              </a:rPr>
              <a:t>Multi-Unit Properties Built before 1980</a:t>
            </a:r>
          </a:p>
          <a:p>
            <a:pPr algn="l">
              <a:lnSpc>
                <a:spcPts val="4900"/>
              </a:lnSpc>
            </a:pPr>
            <a:endParaRPr lang="en-US" sz="3500" i="1" u="sng" dirty="0">
              <a:solidFill>
                <a:srgbClr val="000000"/>
              </a:solidFill>
              <a:latin typeface="Roboto Italics"/>
              <a:ea typeface="Roboto Italics"/>
              <a:cs typeface="Roboto Italics"/>
              <a:sym typeface="Roboto Italics"/>
            </a:endParaRPr>
          </a:p>
          <a:p>
            <a:pPr marL="755651" lvl="1" indent="-377825" algn="l">
              <a:lnSpc>
                <a:spcPts val="4900"/>
              </a:lnSpc>
              <a:buAutoNum type="arabicPeriod"/>
            </a:pPr>
            <a:r>
              <a:rPr lang="en-US" sz="3500" dirty="0">
                <a:solidFill>
                  <a:srgbClr val="000000"/>
                </a:solidFill>
                <a:latin typeface="Roboto"/>
                <a:ea typeface="Roboto"/>
                <a:cs typeface="Roboto"/>
                <a:sym typeface="Roboto"/>
              </a:rPr>
              <a:t> </a:t>
            </a:r>
            <a:r>
              <a:rPr lang="en-US" sz="3500" b="1" dirty="0">
                <a:solidFill>
                  <a:srgbClr val="000000"/>
                </a:solidFill>
                <a:latin typeface="Roboto Bold"/>
                <a:ea typeface="Roboto Bold"/>
                <a:cs typeface="Roboto Bold"/>
                <a:sym typeface="Roboto Bold"/>
              </a:rPr>
              <a:t>Rent Stabilized:</a:t>
            </a:r>
            <a:r>
              <a:rPr lang="en-US" sz="3500" dirty="0">
                <a:solidFill>
                  <a:srgbClr val="000000"/>
                </a:solidFill>
                <a:latin typeface="Roboto"/>
                <a:ea typeface="Roboto"/>
                <a:cs typeface="Roboto"/>
                <a:sym typeface="Roboto"/>
              </a:rPr>
              <a:t> No Annual General Adjustment (AGA) for two calendar years, Jan 1st thereafter can apply AGA</a:t>
            </a:r>
          </a:p>
          <a:p>
            <a:pPr marL="755651" lvl="1" indent="-377825" algn="l">
              <a:lnSpc>
                <a:spcPts val="4900"/>
              </a:lnSpc>
              <a:buAutoNum type="arabicPeriod"/>
            </a:pPr>
            <a:r>
              <a:rPr lang="en-US" sz="3500" dirty="0">
                <a:solidFill>
                  <a:srgbClr val="000000"/>
                </a:solidFill>
                <a:latin typeface="Roboto"/>
                <a:ea typeface="Roboto"/>
                <a:cs typeface="Roboto"/>
                <a:sym typeface="Roboto"/>
              </a:rPr>
              <a:t> </a:t>
            </a:r>
            <a:r>
              <a:rPr lang="en-US" sz="3500" b="1" dirty="0">
                <a:solidFill>
                  <a:srgbClr val="000000"/>
                </a:solidFill>
                <a:latin typeface="Roboto Bold"/>
                <a:ea typeface="Roboto Bold"/>
                <a:cs typeface="Roboto Bold"/>
                <a:sym typeface="Roboto Bold"/>
              </a:rPr>
              <a:t>Eviction Protections:</a:t>
            </a:r>
            <a:r>
              <a:rPr lang="en-US" sz="3500" dirty="0">
                <a:solidFill>
                  <a:srgbClr val="000000"/>
                </a:solidFill>
                <a:latin typeface="Roboto"/>
                <a:ea typeface="Roboto"/>
                <a:cs typeface="Roboto"/>
                <a:sym typeface="Roboto"/>
              </a:rPr>
              <a:t> 10 “Just Causes” plus Ellis Act</a:t>
            </a:r>
          </a:p>
          <a:p>
            <a:pPr marL="755651" lvl="1" indent="-377825" algn="l">
              <a:lnSpc>
                <a:spcPts val="4900"/>
              </a:lnSpc>
              <a:buAutoNum type="arabicPeriod"/>
            </a:pPr>
            <a:r>
              <a:rPr lang="en-US" sz="3500" dirty="0">
                <a:solidFill>
                  <a:srgbClr val="000000"/>
                </a:solidFill>
                <a:latin typeface="Roboto"/>
                <a:ea typeface="Roboto"/>
                <a:cs typeface="Roboto"/>
                <a:sym typeface="Roboto"/>
              </a:rPr>
              <a:t> </a:t>
            </a:r>
            <a:r>
              <a:rPr lang="en-US" sz="3500" b="1" dirty="0">
                <a:solidFill>
                  <a:srgbClr val="000000"/>
                </a:solidFill>
                <a:latin typeface="Roboto Bold"/>
                <a:ea typeface="Roboto Bold"/>
                <a:cs typeface="Roboto Bold"/>
                <a:sym typeface="Roboto Bold"/>
              </a:rPr>
              <a:t>Security Deposit Interest</a:t>
            </a:r>
            <a:r>
              <a:rPr lang="en-US" sz="3500" dirty="0">
                <a:solidFill>
                  <a:srgbClr val="000000"/>
                </a:solidFill>
                <a:latin typeface="Roboto"/>
                <a:ea typeface="Roboto"/>
                <a:cs typeface="Roboto"/>
                <a:sym typeface="Roboto"/>
              </a:rPr>
              <a:t> payable every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55492" y="3033298"/>
            <a:ext cx="12850413" cy="5347554"/>
          </a:xfrm>
          <a:prstGeom prst="rect">
            <a:avLst/>
          </a:prstGeom>
        </p:spPr>
        <p:txBody>
          <a:bodyPr lIns="0" tIns="0" rIns="0" bIns="0" rtlCol="0" anchor="t">
            <a:spAutoFit/>
          </a:bodyPr>
          <a:lstStyle/>
          <a:p>
            <a:pPr marL="647695" lvl="1" indent="-323848" algn="l">
              <a:lnSpc>
                <a:spcPts val="4199"/>
              </a:lnSpc>
              <a:buFont typeface="Arial"/>
              <a:buChar char="•"/>
            </a:pPr>
            <a:r>
              <a:rPr lang="en-US" sz="2999" dirty="0">
                <a:solidFill>
                  <a:srgbClr val="000000"/>
                </a:solidFill>
                <a:latin typeface="Roboto"/>
                <a:ea typeface="Roboto"/>
                <a:cs typeface="Roboto"/>
                <a:sym typeface="Roboto"/>
              </a:rPr>
              <a:t>After 2 calendar years, annual amount to increase determined by formula: 65% of the Bay Area Consumer Price Index (CPI). </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Send Tenants 30 Day Notice of Rent Increase effective January 1st</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If not taken, can ‘bank’ AGA increases (i.e. if no rent increase taken for 4 years, can add up the 4 years of AGAs)</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“Apparent Lawful Rent Ceiling” – Owner cannot exceed the ‘ceiling’ that is calculated by adding all of the ‘AGAs’ for tenants.</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RENT CAN INCREASE TO MARKET VALUE WITH NEW TENANCY (“Costa Hawkins”)</a:t>
            </a:r>
          </a:p>
          <a:p>
            <a:pPr algn="l">
              <a:lnSpc>
                <a:spcPts val="4199"/>
              </a:lnSpc>
            </a:pPr>
            <a:endParaRPr lang="en-US" sz="2999" dirty="0">
              <a:solidFill>
                <a:srgbClr val="000000"/>
              </a:solidFill>
              <a:latin typeface="Roboto"/>
              <a:ea typeface="Roboto"/>
              <a:cs typeface="Roboto"/>
              <a:sym typeface="Roboto"/>
            </a:endParaRPr>
          </a:p>
        </p:txBody>
      </p:sp>
      <p:sp>
        <p:nvSpPr>
          <p:cNvPr id="3" name="Freeform 3"/>
          <p:cNvSpPr/>
          <p:nvPr/>
        </p:nvSpPr>
        <p:spPr>
          <a:xfrm>
            <a:off x="2482779" y="555450"/>
            <a:ext cx="1775608" cy="1657974"/>
          </a:xfrm>
          <a:custGeom>
            <a:avLst/>
            <a:gdLst/>
            <a:ahLst/>
            <a:cxnLst/>
            <a:rect l="l" t="t" r="r" b="b"/>
            <a:pathLst>
              <a:path w="1775608" h="1657974">
                <a:moveTo>
                  <a:pt x="0" y="0"/>
                </a:moveTo>
                <a:lnTo>
                  <a:pt x="1775608" y="0"/>
                </a:lnTo>
                <a:lnTo>
                  <a:pt x="1775608" y="1657974"/>
                </a:lnTo>
                <a:lnTo>
                  <a:pt x="0" y="1657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11</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4506037" y="1259249"/>
            <a:ext cx="13929416" cy="863600"/>
          </a:xfrm>
          <a:prstGeom prst="rect">
            <a:avLst/>
          </a:prstGeom>
        </p:spPr>
        <p:txBody>
          <a:bodyPr lIns="0" tIns="0" rIns="0" bIns="0" rtlCol="0" anchor="t">
            <a:spAutoFit/>
          </a:bodyPr>
          <a:lstStyle/>
          <a:p>
            <a:pPr algn="l">
              <a:lnSpc>
                <a:spcPts val="7000"/>
              </a:lnSpc>
            </a:pPr>
            <a:r>
              <a:rPr lang="en-US" sz="5000" i="1">
                <a:solidFill>
                  <a:srgbClr val="3B7B9B"/>
                </a:solidFill>
                <a:latin typeface="Roboto Italics"/>
                <a:ea typeface="Roboto Italics"/>
                <a:cs typeface="Roboto Italics"/>
                <a:sym typeface="Roboto Italics"/>
              </a:rPr>
              <a:t>The “AGA” Annual General Adjustment</a:t>
            </a:r>
          </a:p>
        </p:txBody>
      </p:sp>
      <p:sp>
        <p:nvSpPr>
          <p:cNvPr id="7" name="AutoShape 7"/>
          <p:cNvSpPr/>
          <p:nvPr/>
        </p:nvSpPr>
        <p:spPr>
          <a:xfrm flipV="1">
            <a:off x="2226867" y="0"/>
            <a:ext cx="0" cy="10287000"/>
          </a:xfrm>
          <a:prstGeom prst="line">
            <a:avLst/>
          </a:prstGeom>
          <a:ln w="19050" cap="flat">
            <a:solidFill>
              <a:srgbClr val="173C4E"/>
            </a:solidFill>
            <a:prstDash val="solid"/>
            <a:headEnd type="none" w="sm" len="sm"/>
            <a:tailEnd type="none" w="sm" len="sm"/>
          </a:ln>
        </p:spPr>
        <p:txBody>
          <a:bodyPr/>
          <a:lstStyle/>
          <a:p>
            <a:endParaRPr lang="en-US"/>
          </a:p>
        </p:txBody>
      </p:sp>
      <p:sp>
        <p:nvSpPr>
          <p:cNvPr id="8" name="AutoShape 8"/>
          <p:cNvSpPr/>
          <p:nvPr/>
        </p:nvSpPr>
        <p:spPr>
          <a:xfrm flipH="1">
            <a:off x="0" y="2434156"/>
            <a:ext cx="18288000" cy="0"/>
          </a:xfrm>
          <a:prstGeom prst="line">
            <a:avLst/>
          </a:prstGeom>
          <a:ln w="19050" cap="flat">
            <a:solidFill>
              <a:srgbClr val="173C4E"/>
            </a:solidFill>
            <a:prstDash val="solid"/>
            <a:headEnd type="none" w="sm" len="sm"/>
            <a:tailEnd type="none" w="sm" len="sm"/>
          </a:ln>
        </p:spPr>
        <p:txBody>
          <a:bodyPr/>
          <a:lstStyle/>
          <a:p>
            <a:endParaRPr lang="en-US"/>
          </a:p>
        </p:txBody>
      </p:sp>
      <p:sp>
        <p:nvSpPr>
          <p:cNvPr id="9" name="TextBox 9"/>
          <p:cNvSpPr txBox="1"/>
          <p:nvPr/>
        </p:nvSpPr>
        <p:spPr>
          <a:xfrm>
            <a:off x="4506037" y="500424"/>
            <a:ext cx="10999868" cy="863600"/>
          </a:xfrm>
          <a:prstGeom prst="rect">
            <a:avLst/>
          </a:prstGeom>
        </p:spPr>
        <p:txBody>
          <a:bodyPr lIns="0" tIns="0" rIns="0" bIns="0" rtlCol="0" anchor="t">
            <a:spAutoFit/>
          </a:bodyPr>
          <a:lstStyle/>
          <a:p>
            <a:pPr algn="l">
              <a:lnSpc>
                <a:spcPts val="7000"/>
              </a:lnSpc>
              <a:spcBef>
                <a:spcPct val="0"/>
              </a:spcBef>
            </a:pPr>
            <a:r>
              <a:rPr lang="en-US" sz="5000" b="1">
                <a:solidFill>
                  <a:srgbClr val="173C4E"/>
                </a:solidFill>
                <a:latin typeface="Roboto Bold"/>
                <a:ea typeface="Roboto Bold"/>
                <a:cs typeface="Roboto Bold"/>
                <a:sym typeface="Roboto Bold"/>
              </a:rPr>
              <a:t>FULLY COVERED Properties: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226867" y="0"/>
            <a:ext cx="0" cy="10287000"/>
          </a:xfrm>
          <a:prstGeom prst="line">
            <a:avLst/>
          </a:prstGeom>
          <a:ln w="19050" cap="flat">
            <a:solidFill>
              <a:srgbClr val="173C4E"/>
            </a:solidFill>
            <a:prstDash val="solid"/>
            <a:headEnd type="none" w="sm" len="sm"/>
            <a:tailEnd type="none" w="sm" len="sm"/>
          </a:ln>
        </p:spPr>
        <p:txBody>
          <a:bodyPr/>
          <a:lstStyle/>
          <a:p>
            <a:endParaRPr lang="en-US"/>
          </a:p>
        </p:txBody>
      </p:sp>
      <p:sp>
        <p:nvSpPr>
          <p:cNvPr id="3" name="AutoShape 3"/>
          <p:cNvSpPr/>
          <p:nvPr/>
        </p:nvSpPr>
        <p:spPr>
          <a:xfrm flipH="1">
            <a:off x="0" y="2434156"/>
            <a:ext cx="18288000" cy="0"/>
          </a:xfrm>
          <a:prstGeom prst="line">
            <a:avLst/>
          </a:prstGeom>
          <a:ln w="19050" cap="flat">
            <a:solidFill>
              <a:srgbClr val="173C4E"/>
            </a:solidFill>
            <a:prstDash val="solid"/>
            <a:headEnd type="none" w="sm" len="sm"/>
            <a:tailEnd type="none" w="sm" len="sm"/>
          </a:ln>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12</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2799127" y="1349824"/>
            <a:ext cx="11879863" cy="863600"/>
          </a:xfrm>
          <a:prstGeom prst="rect">
            <a:avLst/>
          </a:prstGeom>
        </p:spPr>
        <p:txBody>
          <a:bodyPr lIns="0" tIns="0" rIns="0" bIns="0" rtlCol="0" anchor="t">
            <a:spAutoFit/>
          </a:bodyPr>
          <a:lstStyle/>
          <a:p>
            <a:pPr algn="l">
              <a:lnSpc>
                <a:spcPts val="7000"/>
              </a:lnSpc>
              <a:spcBef>
                <a:spcPct val="0"/>
              </a:spcBef>
            </a:pPr>
            <a:r>
              <a:rPr lang="en-US" sz="5000" b="1">
                <a:solidFill>
                  <a:srgbClr val="173C4E"/>
                </a:solidFill>
                <a:latin typeface="Roboto Bold"/>
                <a:ea typeface="Roboto Bold"/>
                <a:cs typeface="Roboto Bold"/>
                <a:sym typeface="Roboto Bold"/>
              </a:rPr>
              <a:t>PARTIALLY COVERED Properties</a:t>
            </a:r>
          </a:p>
        </p:txBody>
      </p:sp>
      <p:sp>
        <p:nvSpPr>
          <p:cNvPr id="7" name="TextBox 7"/>
          <p:cNvSpPr txBox="1"/>
          <p:nvPr/>
        </p:nvSpPr>
        <p:spPr>
          <a:xfrm>
            <a:off x="3658536" y="3104616"/>
            <a:ext cx="13600764" cy="5174493"/>
          </a:xfrm>
          <a:prstGeom prst="rect">
            <a:avLst/>
          </a:prstGeom>
        </p:spPr>
        <p:txBody>
          <a:bodyPr lIns="0" tIns="0" rIns="0" bIns="0" rtlCol="0" anchor="t">
            <a:spAutoFit/>
          </a:bodyPr>
          <a:lstStyle/>
          <a:p>
            <a:pPr algn="l">
              <a:lnSpc>
                <a:spcPts val="4900"/>
              </a:lnSpc>
            </a:pPr>
            <a:r>
              <a:rPr lang="en-US" sz="3500" i="1" u="sng" dirty="0">
                <a:solidFill>
                  <a:srgbClr val="000000"/>
                </a:solidFill>
                <a:latin typeface="Roboto Italics"/>
                <a:ea typeface="Roboto Italics"/>
                <a:cs typeface="Roboto Italics"/>
                <a:sym typeface="Roboto Italics"/>
              </a:rPr>
              <a:t>Includes: Single Family Homes, Condos and New Construction</a:t>
            </a:r>
            <a:r>
              <a:rPr lang="en-US" sz="3500" i="1" dirty="0">
                <a:solidFill>
                  <a:srgbClr val="000000"/>
                </a:solidFill>
                <a:latin typeface="Roboto Italics"/>
                <a:ea typeface="Roboto Italics"/>
                <a:cs typeface="Roboto Italics"/>
                <a:sym typeface="Roboto Italics"/>
              </a:rPr>
              <a:t> </a:t>
            </a:r>
          </a:p>
          <a:p>
            <a:pPr algn="l">
              <a:lnSpc>
                <a:spcPts val="4900"/>
              </a:lnSpc>
            </a:pPr>
            <a:r>
              <a:rPr lang="en-US" sz="3500" i="1" dirty="0">
                <a:solidFill>
                  <a:srgbClr val="000000"/>
                </a:solidFill>
                <a:latin typeface="Roboto Italics"/>
                <a:ea typeface="Roboto Italics"/>
                <a:cs typeface="Roboto Italics"/>
                <a:sym typeface="Roboto Italics"/>
              </a:rPr>
              <a:t>with a Certificate of Occupancy (CO)</a:t>
            </a:r>
          </a:p>
          <a:p>
            <a:pPr algn="l">
              <a:lnSpc>
                <a:spcPts val="1540"/>
              </a:lnSpc>
            </a:pPr>
            <a:endParaRPr lang="en-US" sz="3500" i="1" dirty="0">
              <a:solidFill>
                <a:srgbClr val="000000"/>
              </a:solidFill>
              <a:latin typeface="Roboto Italics"/>
              <a:ea typeface="Roboto Italics"/>
              <a:cs typeface="Roboto Italics"/>
              <a:sym typeface="Roboto Italics"/>
            </a:endParaRPr>
          </a:p>
          <a:p>
            <a:pPr marL="755651" lvl="1" indent="-377825" algn="l">
              <a:lnSpc>
                <a:spcPts val="4900"/>
              </a:lnSpc>
              <a:buFont typeface="Arial"/>
              <a:buChar char="•"/>
            </a:pPr>
            <a:r>
              <a:rPr lang="en-US" sz="3500" dirty="0">
                <a:solidFill>
                  <a:srgbClr val="000000"/>
                </a:solidFill>
                <a:latin typeface="Roboto"/>
                <a:ea typeface="Roboto"/>
                <a:cs typeface="Roboto"/>
                <a:sym typeface="Roboto"/>
              </a:rPr>
              <a:t>Rent not controlled (but be aware of AB 1482)</a:t>
            </a:r>
          </a:p>
          <a:p>
            <a:pPr marL="755651" lvl="1" indent="-377825" algn="l">
              <a:lnSpc>
                <a:spcPts val="4900"/>
              </a:lnSpc>
              <a:buFont typeface="Arial"/>
              <a:buChar char="•"/>
            </a:pPr>
            <a:r>
              <a:rPr lang="en-US" sz="3500" dirty="0">
                <a:solidFill>
                  <a:srgbClr val="000000"/>
                </a:solidFill>
                <a:latin typeface="Roboto"/>
                <a:ea typeface="Roboto"/>
                <a:cs typeface="Roboto"/>
                <a:sym typeface="Roboto"/>
              </a:rPr>
              <a:t>Just Cause Eviction Protections apply</a:t>
            </a:r>
          </a:p>
          <a:p>
            <a:pPr marL="755651" lvl="1" indent="-377825" algn="l">
              <a:lnSpc>
                <a:spcPts val="4900"/>
              </a:lnSpc>
              <a:buFont typeface="Arial"/>
              <a:buChar char="•"/>
            </a:pPr>
            <a:r>
              <a:rPr lang="en-US" sz="3500" dirty="0">
                <a:solidFill>
                  <a:srgbClr val="000000"/>
                </a:solidFill>
                <a:latin typeface="Roboto"/>
                <a:ea typeface="Roboto"/>
                <a:cs typeface="Roboto"/>
                <a:sym typeface="Roboto"/>
              </a:rPr>
              <a:t>Must Pay Tenants Interest on Security Deposits EACH year</a:t>
            </a:r>
          </a:p>
          <a:p>
            <a:pPr marL="1511301" lvl="2" indent="-503767" algn="l">
              <a:lnSpc>
                <a:spcPts val="4900"/>
              </a:lnSpc>
              <a:buFont typeface="Arial"/>
              <a:buChar char="⚬"/>
            </a:pPr>
            <a:r>
              <a:rPr lang="en-US" sz="3500" dirty="0">
                <a:solidFill>
                  <a:srgbClr val="000000"/>
                </a:solidFill>
                <a:latin typeface="Roboto"/>
                <a:ea typeface="Roboto"/>
                <a:cs typeface="Roboto"/>
                <a:sym typeface="Roboto"/>
              </a:rPr>
              <a:t>No later than Jan 31 </a:t>
            </a:r>
          </a:p>
          <a:p>
            <a:pPr marL="1511301" lvl="2" indent="-503767" algn="l">
              <a:lnSpc>
                <a:spcPts val="4900"/>
              </a:lnSpc>
              <a:buFont typeface="Arial"/>
              <a:buChar char="⚬"/>
            </a:pPr>
            <a:r>
              <a:rPr lang="en-US" sz="3500" dirty="0">
                <a:solidFill>
                  <a:srgbClr val="000000"/>
                </a:solidFill>
                <a:latin typeface="Roboto"/>
                <a:ea typeface="Roboto"/>
                <a:cs typeface="Roboto"/>
                <a:sym typeface="Roboto"/>
              </a:rPr>
              <a:t>No statute of limitations, goes back to 1980</a:t>
            </a:r>
          </a:p>
          <a:p>
            <a:pPr marL="1511301" lvl="2" indent="-503767" algn="l">
              <a:lnSpc>
                <a:spcPts val="4900"/>
              </a:lnSpc>
              <a:buFont typeface="Arial"/>
              <a:buChar char="⚬"/>
            </a:pPr>
            <a:r>
              <a:rPr lang="en-US" sz="3500" dirty="0">
                <a:solidFill>
                  <a:srgbClr val="000000"/>
                </a:solidFill>
                <a:latin typeface="Roboto"/>
                <a:ea typeface="Roboto"/>
                <a:cs typeface="Roboto"/>
                <a:sym typeface="Roboto"/>
              </a:rPr>
              <a:t>10% penalty (tenants can deduct from rent payment)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13</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862802" y="4117886"/>
            <a:ext cx="10562396" cy="12954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EVICTIONS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10137" y="1553078"/>
            <a:ext cx="10098374" cy="6700489"/>
          </a:xfrm>
          <a:prstGeom prst="rect">
            <a:avLst/>
          </a:prstGeom>
        </p:spPr>
        <p:txBody>
          <a:bodyPr lIns="0" tIns="0" rIns="0" bIns="0" rtlCol="0" anchor="t">
            <a:spAutoFit/>
          </a:bodyPr>
          <a:lstStyle/>
          <a:p>
            <a:pPr marL="539748" lvl="1" indent="-269874" algn="l">
              <a:lnSpc>
                <a:spcPts val="3499"/>
              </a:lnSpc>
              <a:buAutoNum type="arabicPeriod"/>
            </a:pPr>
            <a:r>
              <a:rPr lang="en-US" sz="2499" dirty="0">
                <a:solidFill>
                  <a:srgbClr val="000000"/>
                </a:solidFill>
                <a:latin typeface="Roboto"/>
                <a:ea typeface="Roboto"/>
                <a:cs typeface="Roboto"/>
                <a:sym typeface="Roboto"/>
              </a:rPr>
              <a:t> Non-Payment of Rent (equal to greater than one month of Fair Market Value of unit of equivalent size)</a:t>
            </a:r>
          </a:p>
          <a:p>
            <a:pPr marL="539748" lvl="1" indent="-269874" algn="l">
              <a:lnSpc>
                <a:spcPts val="3499"/>
              </a:lnSpc>
              <a:buAutoNum type="arabicPeriod"/>
            </a:pPr>
            <a:r>
              <a:rPr lang="en-US" sz="2499" dirty="0">
                <a:solidFill>
                  <a:srgbClr val="000000"/>
                </a:solidFill>
                <a:latin typeface="Roboto"/>
                <a:ea typeface="Roboto"/>
                <a:cs typeface="Roboto"/>
                <a:sym typeface="Roboto"/>
              </a:rPr>
              <a:t> Violation of Material Term of Lease</a:t>
            </a:r>
          </a:p>
          <a:p>
            <a:pPr marL="539748" lvl="1" indent="-269874" algn="l">
              <a:lnSpc>
                <a:spcPts val="3499"/>
              </a:lnSpc>
              <a:buAutoNum type="arabicPeriod"/>
            </a:pPr>
            <a:r>
              <a:rPr lang="en-US" sz="2499" dirty="0">
                <a:solidFill>
                  <a:srgbClr val="000000"/>
                </a:solidFill>
                <a:latin typeface="Roboto"/>
                <a:ea typeface="Roboto"/>
                <a:cs typeface="Roboto"/>
                <a:sym typeface="Roboto"/>
              </a:rPr>
              <a:t> Caused Substantial Damage to Unit</a:t>
            </a:r>
          </a:p>
          <a:p>
            <a:pPr marL="539748" lvl="1" indent="-269874" algn="l">
              <a:lnSpc>
                <a:spcPts val="3499"/>
              </a:lnSpc>
              <a:buAutoNum type="arabicPeriod"/>
            </a:pPr>
            <a:r>
              <a:rPr lang="en-US" sz="2499" dirty="0">
                <a:solidFill>
                  <a:srgbClr val="000000"/>
                </a:solidFill>
                <a:latin typeface="Roboto"/>
                <a:ea typeface="Roboto"/>
                <a:cs typeface="Roboto"/>
                <a:sym typeface="Roboto"/>
              </a:rPr>
              <a:t> Disturbed Peace and Quiet Enjoyment/Engaging in Unlawful Activity</a:t>
            </a:r>
          </a:p>
          <a:p>
            <a:pPr marL="539748" lvl="1" indent="-269874" algn="l">
              <a:lnSpc>
                <a:spcPts val="3499"/>
              </a:lnSpc>
              <a:buAutoNum type="arabicPeriod"/>
            </a:pPr>
            <a:r>
              <a:rPr lang="en-US" sz="2499" dirty="0">
                <a:solidFill>
                  <a:srgbClr val="000000"/>
                </a:solidFill>
                <a:latin typeface="Roboto"/>
                <a:ea typeface="Roboto"/>
                <a:cs typeface="Roboto"/>
                <a:sym typeface="Roboto"/>
              </a:rPr>
              <a:t> Refused Landlord Access for repairs, </a:t>
            </a:r>
            <a:r>
              <a:rPr lang="en-US" sz="2499" dirty="0" err="1">
                <a:solidFill>
                  <a:srgbClr val="000000"/>
                </a:solidFill>
                <a:latin typeface="Roboto"/>
                <a:ea typeface="Roboto"/>
                <a:cs typeface="Roboto"/>
                <a:sym typeface="Roboto"/>
              </a:rPr>
              <a:t>etc</a:t>
            </a:r>
            <a:endParaRPr lang="en-US" sz="2499" dirty="0">
              <a:solidFill>
                <a:srgbClr val="000000"/>
              </a:solidFill>
              <a:latin typeface="Roboto"/>
              <a:ea typeface="Roboto"/>
              <a:cs typeface="Roboto"/>
              <a:sym typeface="Roboto"/>
            </a:endParaRPr>
          </a:p>
          <a:p>
            <a:pPr marL="539748" lvl="1" indent="-269874" algn="l">
              <a:lnSpc>
                <a:spcPts val="3499"/>
              </a:lnSpc>
              <a:buAutoNum type="arabicPeriod"/>
            </a:pPr>
            <a:r>
              <a:rPr lang="en-US" sz="2499" dirty="0">
                <a:solidFill>
                  <a:srgbClr val="000000"/>
                </a:solidFill>
                <a:latin typeface="Roboto"/>
                <a:ea typeface="Roboto"/>
                <a:cs typeface="Roboto"/>
                <a:sym typeface="Roboto"/>
              </a:rPr>
              <a:t>Tenant refuses to vacate temporary housing offered by landlord after repairs completed (tenant can return to repaired unit)</a:t>
            </a:r>
          </a:p>
          <a:p>
            <a:pPr marL="539748" lvl="1" indent="-269874" algn="l">
              <a:lnSpc>
                <a:spcPts val="3499"/>
              </a:lnSpc>
              <a:buAutoNum type="arabicPeriod"/>
            </a:pPr>
            <a:r>
              <a:rPr lang="en-US" sz="2499" dirty="0">
                <a:solidFill>
                  <a:srgbClr val="000000"/>
                </a:solidFill>
                <a:latin typeface="Roboto"/>
                <a:ea typeface="Roboto"/>
                <a:cs typeface="Roboto"/>
                <a:sym typeface="Roboto"/>
              </a:rPr>
              <a:t> Landlord seeks to make necessary repairs up to code after permits obtained and tenant offered other available units</a:t>
            </a:r>
          </a:p>
          <a:p>
            <a:pPr marL="539748" lvl="1" indent="-269874" algn="l">
              <a:lnSpc>
                <a:spcPts val="3499"/>
              </a:lnSpc>
              <a:buAutoNum type="arabicPeriod"/>
            </a:pPr>
            <a:r>
              <a:rPr lang="en-US" sz="2499" dirty="0">
                <a:solidFill>
                  <a:srgbClr val="000000"/>
                </a:solidFill>
                <a:latin typeface="Roboto"/>
                <a:ea typeface="Roboto"/>
                <a:cs typeface="Roboto"/>
                <a:sym typeface="Roboto"/>
              </a:rPr>
              <a:t> For Owner/Relative Occupancy</a:t>
            </a:r>
          </a:p>
          <a:p>
            <a:pPr marL="539748" lvl="1" indent="-269874" algn="l">
              <a:lnSpc>
                <a:spcPts val="3499"/>
              </a:lnSpc>
              <a:buAutoNum type="arabicPeriod"/>
            </a:pPr>
            <a:r>
              <a:rPr lang="en-US" sz="2499" dirty="0">
                <a:solidFill>
                  <a:srgbClr val="000000"/>
                </a:solidFill>
                <a:latin typeface="Roboto"/>
                <a:ea typeface="Roboto"/>
                <a:cs typeface="Roboto"/>
                <a:sym typeface="Roboto"/>
              </a:rPr>
              <a:t> </a:t>
            </a:r>
            <a:r>
              <a:rPr lang="en-US" sz="2499">
                <a:solidFill>
                  <a:srgbClr val="000000"/>
                </a:solidFill>
                <a:latin typeface="Roboto"/>
                <a:ea typeface="Roboto"/>
                <a:cs typeface="Roboto"/>
                <a:sym typeface="Roboto"/>
              </a:rPr>
              <a:t>Landlord received </a:t>
            </a:r>
            <a:r>
              <a:rPr lang="en-US" sz="2499" dirty="0">
                <a:solidFill>
                  <a:srgbClr val="000000"/>
                </a:solidFill>
                <a:latin typeface="Roboto"/>
                <a:ea typeface="Roboto"/>
                <a:cs typeface="Roboto"/>
                <a:sym typeface="Roboto"/>
              </a:rPr>
              <a:t>permit to demolish unit</a:t>
            </a:r>
          </a:p>
          <a:p>
            <a:pPr marL="539748" lvl="1" indent="-269874" algn="l">
              <a:lnSpc>
                <a:spcPts val="3499"/>
              </a:lnSpc>
              <a:buAutoNum type="arabicPeriod"/>
            </a:pPr>
            <a:r>
              <a:rPr lang="en-US" sz="2499" dirty="0">
                <a:solidFill>
                  <a:srgbClr val="000000"/>
                </a:solidFill>
                <a:latin typeface="Roboto"/>
                <a:ea typeface="Roboto"/>
                <a:cs typeface="Roboto"/>
                <a:sym typeface="Roboto"/>
              </a:rPr>
              <a:t> Landlord returning to principal residence as provided in rental agreement (“Sabbatical Provision”)</a:t>
            </a:r>
          </a:p>
        </p:txBody>
      </p:sp>
      <p:grpSp>
        <p:nvGrpSpPr>
          <p:cNvPr id="3" name="Group 3"/>
          <p:cNvGrpSpPr/>
          <p:nvPr/>
        </p:nvGrpSpPr>
        <p:grpSpPr>
          <a:xfrm>
            <a:off x="-5781527" y="-882965"/>
            <a:ext cx="12052930" cy="1205293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7B9B"/>
            </a:solidFill>
          </p:spPr>
          <p:txBody>
            <a:bodyPr/>
            <a:lstStyle/>
            <a:p>
              <a:endParaRPr lang="en-US"/>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239"/>
                </a:lnSpc>
              </a:pPr>
              <a:endParaRPr/>
            </a:p>
          </p:txBody>
        </p:sp>
      </p:grpSp>
      <p:sp>
        <p:nvSpPr>
          <p:cNvPr id="6" name="TextBox 6"/>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14</a:t>
            </a:r>
          </a:p>
        </p:txBody>
      </p:sp>
      <p:sp>
        <p:nvSpPr>
          <p:cNvPr id="7" name="TextBox 7"/>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8" name="TextBox 8"/>
          <p:cNvSpPr txBox="1"/>
          <p:nvPr/>
        </p:nvSpPr>
        <p:spPr>
          <a:xfrm>
            <a:off x="728176" y="3527505"/>
            <a:ext cx="2396024" cy="2338204"/>
          </a:xfrm>
          <a:prstGeom prst="rect">
            <a:avLst/>
          </a:prstGeom>
        </p:spPr>
        <p:txBody>
          <a:bodyPr wrap="square" lIns="0" tIns="0" rIns="0" bIns="0" rtlCol="0" anchor="t">
            <a:spAutoFit/>
          </a:bodyPr>
          <a:lstStyle/>
          <a:p>
            <a:pPr algn="l">
              <a:lnSpc>
                <a:spcPts val="19553"/>
              </a:lnSpc>
            </a:pPr>
            <a:r>
              <a:rPr lang="en-US" sz="13966" dirty="0">
                <a:solidFill>
                  <a:srgbClr val="FFFFFF"/>
                </a:solidFill>
                <a:latin typeface="Regular Brush"/>
                <a:ea typeface="Regular Brush"/>
                <a:cs typeface="Regular Brush"/>
                <a:sym typeface="Regular Brush"/>
              </a:rPr>
              <a:t>10</a:t>
            </a:r>
          </a:p>
        </p:txBody>
      </p:sp>
      <p:sp>
        <p:nvSpPr>
          <p:cNvPr id="9" name="TextBox 9"/>
          <p:cNvSpPr txBox="1"/>
          <p:nvPr/>
        </p:nvSpPr>
        <p:spPr>
          <a:xfrm>
            <a:off x="3097008" y="4139115"/>
            <a:ext cx="3053054" cy="1384300"/>
          </a:xfrm>
          <a:prstGeom prst="rect">
            <a:avLst/>
          </a:prstGeom>
        </p:spPr>
        <p:txBody>
          <a:bodyPr lIns="0" tIns="0" rIns="0" bIns="0" rtlCol="0" anchor="t">
            <a:spAutoFit/>
          </a:bodyPr>
          <a:lstStyle/>
          <a:p>
            <a:pPr algn="l">
              <a:lnSpc>
                <a:spcPts val="5599"/>
              </a:lnSpc>
            </a:pPr>
            <a:r>
              <a:rPr lang="en-US" sz="3999" b="1" dirty="0">
                <a:solidFill>
                  <a:srgbClr val="FFFFFF"/>
                </a:solidFill>
                <a:latin typeface="Roboto Bold"/>
                <a:ea typeface="Roboto Bold"/>
                <a:cs typeface="Roboto Bold"/>
                <a:sym typeface="Roboto Bold"/>
              </a:rPr>
              <a:t>Just Causes to Evict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2502" y="4708485"/>
            <a:ext cx="13282996" cy="1749425"/>
          </a:xfrm>
          <a:prstGeom prst="rect">
            <a:avLst/>
          </a:prstGeom>
        </p:spPr>
        <p:txBody>
          <a:bodyPr lIns="0" tIns="0" rIns="0" bIns="0" rtlCol="0" anchor="t">
            <a:spAutoFit/>
          </a:bodyPr>
          <a:lstStyle/>
          <a:p>
            <a:pPr algn="ctr">
              <a:lnSpc>
                <a:spcPts val="7000"/>
              </a:lnSpc>
            </a:pPr>
            <a:r>
              <a:rPr lang="en-US" sz="5000" b="1">
                <a:solidFill>
                  <a:srgbClr val="3B7B9B"/>
                </a:solidFill>
                <a:latin typeface="Roboto Bold"/>
                <a:ea typeface="Roboto Bold"/>
                <a:cs typeface="Roboto Bold"/>
                <a:sym typeface="Roboto Bold"/>
              </a:rPr>
              <a:t>Sale of Property and Expiration of the Lease</a:t>
            </a:r>
          </a:p>
          <a:p>
            <a:pPr algn="ctr">
              <a:lnSpc>
                <a:spcPts val="7000"/>
              </a:lnSpc>
            </a:pPr>
            <a:r>
              <a:rPr lang="en-US" sz="5000" b="1">
                <a:solidFill>
                  <a:srgbClr val="3B7B9B"/>
                </a:solidFill>
                <a:latin typeface="Roboto Bold"/>
                <a:ea typeface="Roboto Bold"/>
                <a:cs typeface="Roboto Bold"/>
                <a:sym typeface="Roboto Bold"/>
              </a:rPr>
              <a:t> ARE NOT on the List of Just Causes to Evict!</a:t>
            </a:r>
          </a:p>
        </p:txBody>
      </p:sp>
      <p:sp>
        <p:nvSpPr>
          <p:cNvPr id="3" name="Freeform 3"/>
          <p:cNvSpPr/>
          <p:nvPr/>
        </p:nvSpPr>
        <p:spPr>
          <a:xfrm>
            <a:off x="8061266" y="2224208"/>
            <a:ext cx="2165468" cy="1873130"/>
          </a:xfrm>
          <a:custGeom>
            <a:avLst/>
            <a:gdLst/>
            <a:ahLst/>
            <a:cxnLst/>
            <a:rect l="l" t="t" r="r" b="b"/>
            <a:pathLst>
              <a:path w="2165468" h="1873130">
                <a:moveTo>
                  <a:pt x="0" y="0"/>
                </a:moveTo>
                <a:lnTo>
                  <a:pt x="2165468" y="0"/>
                </a:lnTo>
                <a:lnTo>
                  <a:pt x="2165468" y="1873129"/>
                </a:lnTo>
                <a:lnTo>
                  <a:pt x="0" y="1873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15</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3073" y="386525"/>
            <a:ext cx="2534628" cy="2217799"/>
          </a:xfrm>
          <a:custGeom>
            <a:avLst/>
            <a:gdLst/>
            <a:ahLst/>
            <a:cxnLst/>
            <a:rect l="l" t="t" r="r" b="b"/>
            <a:pathLst>
              <a:path w="2534628" h="2217799">
                <a:moveTo>
                  <a:pt x="0" y="0"/>
                </a:moveTo>
                <a:lnTo>
                  <a:pt x="2534628" y="0"/>
                </a:lnTo>
                <a:lnTo>
                  <a:pt x="2534628" y="2217799"/>
                </a:lnTo>
                <a:lnTo>
                  <a:pt x="0" y="2217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16</a:t>
            </a:r>
          </a:p>
        </p:txBody>
      </p:sp>
      <p:sp>
        <p:nvSpPr>
          <p:cNvPr id="4" name="TextBox 4"/>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5" name="TextBox 5"/>
          <p:cNvSpPr txBox="1"/>
          <p:nvPr/>
        </p:nvSpPr>
        <p:spPr>
          <a:xfrm>
            <a:off x="4078891" y="1011237"/>
            <a:ext cx="13929416"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Owner Move-In (OMI) Eviction </a:t>
            </a:r>
          </a:p>
        </p:txBody>
      </p:sp>
      <p:sp>
        <p:nvSpPr>
          <p:cNvPr id="6" name="TextBox 6"/>
          <p:cNvSpPr txBox="1"/>
          <p:nvPr/>
        </p:nvSpPr>
        <p:spPr>
          <a:xfrm>
            <a:off x="1388282" y="3197071"/>
            <a:ext cx="15511437" cy="4270400"/>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Roboto"/>
                <a:ea typeface="Roboto"/>
                <a:cs typeface="Roboto"/>
                <a:sym typeface="Roboto"/>
              </a:rPr>
              <a:t>Must be at least 50% Owner</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Additional Notice Requirements:</a:t>
            </a:r>
          </a:p>
          <a:p>
            <a:pPr marL="1295400" lvl="2" indent="-431800" algn="l">
              <a:lnSpc>
                <a:spcPts val="4200"/>
              </a:lnSpc>
              <a:buFont typeface="Arial"/>
              <a:buChar char="⚬"/>
            </a:pPr>
            <a:r>
              <a:rPr lang="en-US" sz="3000" b="1" dirty="0">
                <a:solidFill>
                  <a:srgbClr val="000000"/>
                </a:solidFill>
                <a:latin typeface="Roboto Bold"/>
                <a:ea typeface="Roboto Bold"/>
                <a:cs typeface="Roboto Bold"/>
                <a:sym typeface="Roboto Bold"/>
              </a:rPr>
              <a:t>Relocation assistance</a:t>
            </a:r>
            <a:r>
              <a:rPr lang="en-US" sz="3000" dirty="0">
                <a:solidFill>
                  <a:srgbClr val="000000"/>
                </a:solidFill>
                <a:latin typeface="Roboto"/>
                <a:ea typeface="Roboto"/>
                <a:cs typeface="Roboto"/>
                <a:sym typeface="Roboto"/>
              </a:rPr>
              <a:t> ($19,126 plus additional $6,375 if certain qualifications met) </a:t>
            </a:r>
          </a:p>
          <a:p>
            <a:pPr marL="1295400" lvl="2" indent="-431800" algn="l">
              <a:lnSpc>
                <a:spcPts val="4200"/>
              </a:lnSpc>
              <a:buFont typeface="Arial"/>
              <a:buChar char="⚬"/>
            </a:pPr>
            <a:r>
              <a:rPr lang="en-US" sz="3000" b="1" dirty="0">
                <a:solidFill>
                  <a:srgbClr val="000000"/>
                </a:solidFill>
                <a:latin typeface="Roboto Bold"/>
                <a:ea typeface="Roboto Bold"/>
                <a:cs typeface="Roboto Bold"/>
                <a:sym typeface="Roboto Bold"/>
              </a:rPr>
              <a:t>Protections for families with minor children</a:t>
            </a:r>
            <a:r>
              <a:rPr lang="en-US" sz="3000" dirty="0">
                <a:solidFill>
                  <a:srgbClr val="000000"/>
                </a:solidFill>
                <a:latin typeface="Roboto"/>
                <a:ea typeface="Roboto"/>
                <a:cs typeface="Roboto"/>
                <a:sym typeface="Roboto"/>
              </a:rPr>
              <a:t> (cannot evict during school year); </a:t>
            </a:r>
          </a:p>
          <a:p>
            <a:pPr marL="1295400" lvl="2" indent="-431800" algn="l">
              <a:lnSpc>
                <a:spcPts val="4200"/>
              </a:lnSpc>
              <a:buFont typeface="Arial"/>
              <a:buChar char="⚬"/>
            </a:pPr>
            <a:r>
              <a:rPr lang="en-US" sz="3000" b="1" dirty="0">
                <a:solidFill>
                  <a:srgbClr val="000000"/>
                </a:solidFill>
                <a:latin typeface="Roboto Bold"/>
                <a:ea typeface="Roboto Bold"/>
                <a:cs typeface="Roboto Bold"/>
                <a:sym typeface="Roboto Bold"/>
              </a:rPr>
              <a:t>Include the name and relationship of any qualified relative</a:t>
            </a:r>
            <a:r>
              <a:rPr lang="en-US" sz="3000" dirty="0">
                <a:solidFill>
                  <a:srgbClr val="000000"/>
                </a:solidFill>
                <a:latin typeface="Roboto"/>
                <a:ea typeface="Roboto"/>
                <a:cs typeface="Roboto"/>
                <a:sym typeface="Roboto"/>
              </a:rPr>
              <a:t> (parent, child, or spouse).</a:t>
            </a:r>
          </a:p>
          <a:p>
            <a:pPr marL="1295400" lvl="2" indent="-431800" algn="l">
              <a:lnSpc>
                <a:spcPts val="4200"/>
              </a:lnSpc>
              <a:buFont typeface="Arial"/>
              <a:buChar char="⚬"/>
            </a:pPr>
            <a:r>
              <a:rPr lang="en-US" sz="3000" dirty="0">
                <a:solidFill>
                  <a:srgbClr val="000000"/>
                </a:solidFill>
                <a:latin typeface="Roboto"/>
                <a:ea typeface="Roboto"/>
                <a:cs typeface="Roboto"/>
                <a:sym typeface="Roboto"/>
              </a:rPr>
              <a:t>Within </a:t>
            </a:r>
            <a:r>
              <a:rPr lang="en-US" sz="3000" b="1" dirty="0">
                <a:solidFill>
                  <a:srgbClr val="000000"/>
                </a:solidFill>
                <a:latin typeface="Roboto Bold"/>
                <a:ea typeface="Roboto Bold"/>
                <a:cs typeface="Roboto Bold"/>
                <a:sym typeface="Roboto Bold"/>
              </a:rPr>
              <a:t>three days of serving notice,</a:t>
            </a:r>
            <a:r>
              <a:rPr lang="en-US" sz="3000" dirty="0">
                <a:solidFill>
                  <a:srgbClr val="000000"/>
                </a:solidFill>
                <a:latin typeface="Roboto"/>
                <a:ea typeface="Roboto"/>
                <a:cs typeface="Roboto"/>
                <a:sym typeface="Roboto"/>
              </a:rPr>
              <a:t> file a copy of the notice terminating tenancy with the Rent Board.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4996" y="271393"/>
            <a:ext cx="2045331" cy="2389854"/>
          </a:xfrm>
          <a:custGeom>
            <a:avLst/>
            <a:gdLst/>
            <a:ahLst/>
            <a:cxnLst/>
            <a:rect l="l" t="t" r="r" b="b"/>
            <a:pathLst>
              <a:path w="2045331" h="2389854">
                <a:moveTo>
                  <a:pt x="0" y="0"/>
                </a:moveTo>
                <a:lnTo>
                  <a:pt x="2045331" y="0"/>
                </a:lnTo>
                <a:lnTo>
                  <a:pt x="2045331" y="2389854"/>
                </a:lnTo>
                <a:lnTo>
                  <a:pt x="0" y="23898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17</a:t>
            </a:r>
          </a:p>
        </p:txBody>
      </p:sp>
      <p:sp>
        <p:nvSpPr>
          <p:cNvPr id="4" name="TextBox 4"/>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5" name="TextBox 5"/>
          <p:cNvSpPr txBox="1"/>
          <p:nvPr/>
        </p:nvSpPr>
        <p:spPr>
          <a:xfrm>
            <a:off x="4604653" y="4460256"/>
            <a:ext cx="10614830" cy="2133600"/>
          </a:xfrm>
          <a:prstGeom prst="rect">
            <a:avLst/>
          </a:prstGeom>
        </p:spPr>
        <p:txBody>
          <a:bodyPr lIns="0" tIns="0" rIns="0" bIns="0" rtlCol="0" anchor="t">
            <a:spAutoFit/>
          </a:bodyPr>
          <a:lstStyle/>
          <a:p>
            <a:pPr marL="647700" lvl="1" indent="-323850" algn="l">
              <a:lnSpc>
                <a:spcPts val="4200"/>
              </a:lnSpc>
              <a:buAutoNum type="arabicPeriod"/>
            </a:pPr>
            <a:r>
              <a:rPr lang="en-US" sz="3000">
                <a:solidFill>
                  <a:srgbClr val="000000"/>
                </a:solidFill>
                <a:latin typeface="Roboto"/>
                <a:ea typeface="Roboto"/>
                <a:cs typeface="Roboto"/>
                <a:sym typeface="Roboto"/>
              </a:rPr>
              <a:t>Tenants in unit for 12 months or more with a minor child (and custodial or family relationship with minor); and</a:t>
            </a:r>
          </a:p>
          <a:p>
            <a:pPr marL="647700" lvl="1" indent="-323850" algn="l">
              <a:lnSpc>
                <a:spcPts val="4200"/>
              </a:lnSpc>
              <a:buAutoNum type="arabicPeriod"/>
            </a:pPr>
            <a:r>
              <a:rPr lang="en-US" sz="3000">
                <a:solidFill>
                  <a:srgbClr val="000000"/>
                </a:solidFill>
                <a:latin typeface="Roboto"/>
                <a:ea typeface="Roboto"/>
                <a:cs typeface="Roboto"/>
                <a:sym typeface="Roboto"/>
              </a:rPr>
              <a:t>If effective date of termination falls within the school year (published on Berkeley Unified School District website)</a:t>
            </a:r>
          </a:p>
        </p:txBody>
      </p:sp>
      <p:sp>
        <p:nvSpPr>
          <p:cNvPr id="6" name="TextBox 6"/>
          <p:cNvSpPr txBox="1"/>
          <p:nvPr/>
        </p:nvSpPr>
        <p:spPr>
          <a:xfrm>
            <a:off x="3332354" y="1058863"/>
            <a:ext cx="15893181"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School Year Protection for Families with Children</a:t>
            </a:r>
          </a:p>
        </p:txBody>
      </p:sp>
      <p:sp>
        <p:nvSpPr>
          <p:cNvPr id="7" name="TextBox 7"/>
          <p:cNvSpPr txBox="1"/>
          <p:nvPr/>
        </p:nvSpPr>
        <p:spPr>
          <a:xfrm>
            <a:off x="3332354" y="3616944"/>
            <a:ext cx="10497190" cy="5334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Landlord may not recover possession of unit if: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29884" y="2980293"/>
            <a:ext cx="12193458" cy="4800600"/>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Roboto"/>
                <a:ea typeface="Roboto"/>
                <a:cs typeface="Roboto"/>
                <a:sym typeface="Roboto"/>
              </a:rPr>
              <a:t>Landlord withdraws all units from rental market (120 Day Notice to Tenants)</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12 Month Notice to Vacate if senior (over age 60) and/or disabled who lived in unit for one year or more</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Landlord serves notice on all tenants at once</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Rent Restricted to Rent Controlled Rent for 5 years</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Relocation Payments to Tenants</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Displaced Tenants Right to Return for 10 years</a:t>
            </a:r>
          </a:p>
          <a:p>
            <a:pPr marL="647700" lvl="1" indent="-323850" algn="l">
              <a:lnSpc>
                <a:spcPts val="4200"/>
              </a:lnSpc>
              <a:buFont typeface="Arial"/>
              <a:buChar char="•"/>
            </a:pPr>
            <a:r>
              <a:rPr lang="en-US" sz="3000" dirty="0">
                <a:solidFill>
                  <a:srgbClr val="000000"/>
                </a:solidFill>
                <a:latin typeface="Roboto"/>
                <a:ea typeface="Roboto"/>
                <a:cs typeface="Roboto"/>
                <a:sym typeface="Roboto"/>
              </a:rPr>
              <a:t>Condo Conversion prohibited for 10 years</a:t>
            </a:r>
          </a:p>
        </p:txBody>
      </p:sp>
      <p:sp>
        <p:nvSpPr>
          <p:cNvPr id="3" name="Freeform 3"/>
          <p:cNvSpPr/>
          <p:nvPr/>
        </p:nvSpPr>
        <p:spPr>
          <a:xfrm>
            <a:off x="1028700" y="465167"/>
            <a:ext cx="1532715" cy="1885891"/>
          </a:xfrm>
          <a:custGeom>
            <a:avLst/>
            <a:gdLst/>
            <a:ahLst/>
            <a:cxnLst/>
            <a:rect l="l" t="t" r="r" b="b"/>
            <a:pathLst>
              <a:path w="1532715" h="1885891">
                <a:moveTo>
                  <a:pt x="0" y="0"/>
                </a:moveTo>
                <a:lnTo>
                  <a:pt x="1532715" y="0"/>
                </a:lnTo>
                <a:lnTo>
                  <a:pt x="1532715" y="1885891"/>
                </a:lnTo>
                <a:lnTo>
                  <a:pt x="0" y="1885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18</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3329884" y="923925"/>
            <a:ext cx="13929416"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Ellis Act Eviction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423" y="635753"/>
            <a:ext cx="2056978" cy="2056978"/>
          </a:xfrm>
          <a:custGeom>
            <a:avLst/>
            <a:gdLst/>
            <a:ahLst/>
            <a:cxnLst/>
            <a:rect l="l" t="t" r="r" b="b"/>
            <a:pathLst>
              <a:path w="2056978" h="2056978">
                <a:moveTo>
                  <a:pt x="0" y="0"/>
                </a:moveTo>
                <a:lnTo>
                  <a:pt x="2056978" y="0"/>
                </a:lnTo>
                <a:lnTo>
                  <a:pt x="2056978" y="2056978"/>
                </a:lnTo>
                <a:lnTo>
                  <a:pt x="0" y="20569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19</a:t>
            </a:r>
          </a:p>
        </p:txBody>
      </p:sp>
      <p:sp>
        <p:nvSpPr>
          <p:cNvPr id="4" name="TextBox 4"/>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5" name="TextBox 5"/>
          <p:cNvSpPr txBox="1"/>
          <p:nvPr/>
        </p:nvSpPr>
        <p:spPr>
          <a:xfrm>
            <a:off x="3674509" y="943306"/>
            <a:ext cx="12013501" cy="1749425"/>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Landlord Must Deposit Standard Relocation Within 10 Days</a:t>
            </a:r>
          </a:p>
        </p:txBody>
      </p:sp>
      <p:sp>
        <p:nvSpPr>
          <p:cNvPr id="6" name="TextBox 6"/>
          <p:cNvSpPr txBox="1"/>
          <p:nvPr/>
        </p:nvSpPr>
        <p:spPr>
          <a:xfrm>
            <a:off x="3674509" y="3616960"/>
            <a:ext cx="12630058" cy="2500685"/>
          </a:xfrm>
          <a:prstGeom prst="rect">
            <a:avLst/>
          </a:prstGeom>
        </p:spPr>
        <p:txBody>
          <a:bodyPr lIns="0" tIns="0" rIns="0" bIns="0" rtlCol="0" anchor="t">
            <a:spAutoFit/>
          </a:bodyPr>
          <a:lstStyle/>
          <a:p>
            <a:pPr algn="l">
              <a:lnSpc>
                <a:spcPts val="1540"/>
              </a:lnSpc>
            </a:pPr>
            <a:endParaRPr dirty="0"/>
          </a:p>
          <a:p>
            <a:pPr marL="457200" indent="-457200" algn="l">
              <a:lnSpc>
                <a:spcPts val="4200"/>
              </a:lnSpc>
              <a:spcBef>
                <a:spcPct val="0"/>
              </a:spcBef>
              <a:buFont typeface="Arial" panose="020B0604020202020204" pitchFamily="34" charset="0"/>
              <a:buChar char="•"/>
            </a:pPr>
            <a:r>
              <a:rPr lang="en-US" sz="3000" dirty="0">
                <a:solidFill>
                  <a:srgbClr val="000000"/>
                </a:solidFill>
                <a:latin typeface="Roboto"/>
                <a:ea typeface="Roboto"/>
                <a:cs typeface="Roboto"/>
                <a:sym typeface="Roboto"/>
              </a:rPr>
              <a:t>Landlords are now required to make this deposit at the Rent Board within 10 days of service of the notice terminating tenancy. </a:t>
            </a:r>
          </a:p>
          <a:p>
            <a:pPr algn="l">
              <a:lnSpc>
                <a:spcPts val="1540"/>
              </a:lnSpc>
              <a:spcBef>
                <a:spcPct val="0"/>
              </a:spcBef>
            </a:pPr>
            <a:endParaRPr lang="en-US" sz="3000" dirty="0">
              <a:solidFill>
                <a:srgbClr val="000000"/>
              </a:solidFill>
              <a:latin typeface="Roboto"/>
              <a:ea typeface="Roboto"/>
              <a:cs typeface="Roboto"/>
              <a:sym typeface="Roboto"/>
            </a:endParaRPr>
          </a:p>
          <a:p>
            <a:pPr marL="457200" indent="-457200" algn="l">
              <a:lnSpc>
                <a:spcPts val="4200"/>
              </a:lnSpc>
              <a:spcBef>
                <a:spcPct val="0"/>
              </a:spcBef>
              <a:buFont typeface="Arial" panose="020B0604020202020204" pitchFamily="34" charset="0"/>
              <a:buChar char="•"/>
            </a:pPr>
            <a:r>
              <a:rPr lang="en-US" sz="3000" dirty="0">
                <a:solidFill>
                  <a:srgbClr val="000000"/>
                </a:solidFill>
                <a:latin typeface="Roboto"/>
                <a:ea typeface="Roboto"/>
                <a:cs typeface="Roboto"/>
                <a:sym typeface="Roboto"/>
              </a:rPr>
              <a:t>The check issued by Rent Board will be divided by all who reside in the unit.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AutoShape 4"/>
          <p:cNvSpPr/>
          <p:nvPr/>
        </p:nvSpPr>
        <p:spPr>
          <a:xfrm>
            <a:off x="7265545" y="3364992"/>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5" name="AutoShape 5"/>
          <p:cNvSpPr/>
          <p:nvPr/>
        </p:nvSpPr>
        <p:spPr>
          <a:xfrm>
            <a:off x="7265545" y="2165032"/>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6" name="AutoShape 6"/>
          <p:cNvSpPr/>
          <p:nvPr/>
        </p:nvSpPr>
        <p:spPr>
          <a:xfrm>
            <a:off x="7265545" y="4562401"/>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7" name="AutoShape 7"/>
          <p:cNvSpPr/>
          <p:nvPr/>
        </p:nvSpPr>
        <p:spPr>
          <a:xfrm>
            <a:off x="7265545" y="5750624"/>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8" name="AutoShape 8"/>
          <p:cNvSpPr/>
          <p:nvPr/>
        </p:nvSpPr>
        <p:spPr>
          <a:xfrm>
            <a:off x="7265545" y="6936296"/>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9" name="AutoShape 9"/>
          <p:cNvSpPr/>
          <p:nvPr/>
        </p:nvSpPr>
        <p:spPr>
          <a:xfrm>
            <a:off x="7265545" y="8121968"/>
            <a:ext cx="9993755" cy="0"/>
          </a:xfrm>
          <a:prstGeom prst="line">
            <a:avLst/>
          </a:prstGeom>
          <a:ln w="19050" cap="flat">
            <a:solidFill>
              <a:srgbClr val="173C4E"/>
            </a:solidFill>
            <a:prstDash val="solid"/>
            <a:headEnd type="none" w="sm" len="sm"/>
            <a:tailEnd type="none" w="sm" len="sm"/>
          </a:ln>
        </p:spPr>
        <p:txBody>
          <a:bodyPr/>
          <a:lstStyle/>
          <a:p>
            <a:endParaRPr lang="en-US"/>
          </a:p>
        </p:txBody>
      </p:sp>
      <p:sp>
        <p:nvSpPr>
          <p:cNvPr id="10" name="AutoShape 10"/>
          <p:cNvSpPr/>
          <p:nvPr/>
        </p:nvSpPr>
        <p:spPr>
          <a:xfrm flipH="1">
            <a:off x="7265545" y="1028700"/>
            <a:ext cx="0" cy="8010429"/>
          </a:xfrm>
          <a:prstGeom prst="line">
            <a:avLst/>
          </a:prstGeom>
          <a:ln w="19050" cap="flat">
            <a:solidFill>
              <a:srgbClr val="173C4E"/>
            </a:solidFill>
            <a:prstDash val="solid"/>
            <a:headEnd type="none" w="sm" len="sm"/>
            <a:tailEnd type="none" w="sm" len="sm"/>
          </a:ln>
        </p:spPr>
        <p:txBody>
          <a:bodyPr/>
          <a:lstStyle/>
          <a:p>
            <a:endParaRPr lang="en-US"/>
          </a:p>
        </p:txBody>
      </p:sp>
      <p:sp>
        <p:nvSpPr>
          <p:cNvPr id="11" name="TextBox 11"/>
          <p:cNvSpPr txBox="1"/>
          <p:nvPr/>
        </p:nvSpPr>
        <p:spPr>
          <a:xfrm>
            <a:off x="7596678" y="1057593"/>
            <a:ext cx="9662622" cy="7045325"/>
          </a:xfrm>
          <a:prstGeom prst="rect">
            <a:avLst/>
          </a:prstGeom>
        </p:spPr>
        <p:txBody>
          <a:bodyPr lIns="0" tIns="0" rIns="0" bIns="0" rtlCol="0" anchor="t">
            <a:spAutoFit/>
          </a:bodyPr>
          <a:lstStyle/>
          <a:p>
            <a:pPr algn="l">
              <a:lnSpc>
                <a:spcPts val="9400"/>
              </a:lnSpc>
            </a:pPr>
            <a:r>
              <a:rPr lang="en-US" sz="5000">
                <a:solidFill>
                  <a:srgbClr val="000000"/>
                </a:solidFill>
                <a:latin typeface="Roboto Light"/>
                <a:ea typeface="Roboto Light"/>
                <a:cs typeface="Roboto Light"/>
                <a:sym typeface="Roboto Light"/>
              </a:rPr>
              <a:t>RENT CONTROL BASICS</a:t>
            </a:r>
          </a:p>
          <a:p>
            <a:pPr algn="l">
              <a:lnSpc>
                <a:spcPts val="9400"/>
              </a:lnSpc>
            </a:pPr>
            <a:r>
              <a:rPr lang="en-US" sz="5000">
                <a:solidFill>
                  <a:srgbClr val="000000"/>
                </a:solidFill>
                <a:latin typeface="Roboto Light"/>
                <a:ea typeface="Roboto Light"/>
                <a:cs typeface="Roboto Light"/>
                <a:sym typeface="Roboto Light"/>
              </a:rPr>
              <a:t>STATUS OF PROPERTY UNITS</a:t>
            </a:r>
          </a:p>
          <a:p>
            <a:pPr algn="l">
              <a:lnSpc>
                <a:spcPts val="9400"/>
              </a:lnSpc>
            </a:pPr>
            <a:r>
              <a:rPr lang="en-US" sz="5000">
                <a:solidFill>
                  <a:srgbClr val="000000"/>
                </a:solidFill>
                <a:latin typeface="Roboto Light"/>
                <a:ea typeface="Roboto Light"/>
                <a:cs typeface="Roboto Light"/>
                <a:sym typeface="Roboto Light"/>
              </a:rPr>
              <a:t>EVICTIONS &amp; BUYOUTS</a:t>
            </a:r>
          </a:p>
          <a:p>
            <a:pPr algn="l">
              <a:lnSpc>
                <a:spcPts val="9400"/>
              </a:lnSpc>
            </a:pPr>
            <a:r>
              <a:rPr lang="en-US" sz="5000">
                <a:solidFill>
                  <a:srgbClr val="000000"/>
                </a:solidFill>
                <a:latin typeface="Roboto Light"/>
                <a:ea typeface="Roboto Light"/>
                <a:cs typeface="Roboto Light"/>
                <a:sym typeface="Roboto Light"/>
              </a:rPr>
              <a:t>ADU’S</a:t>
            </a:r>
          </a:p>
          <a:p>
            <a:pPr algn="l">
              <a:lnSpc>
                <a:spcPts val="9400"/>
              </a:lnSpc>
            </a:pPr>
            <a:r>
              <a:rPr lang="en-US" sz="5000">
                <a:solidFill>
                  <a:srgbClr val="000000"/>
                </a:solidFill>
                <a:latin typeface="Roboto Light"/>
                <a:ea typeface="Roboto Light"/>
                <a:cs typeface="Roboto Light"/>
                <a:sym typeface="Roboto Light"/>
              </a:rPr>
              <a:t>MEASURE BB</a:t>
            </a:r>
          </a:p>
          <a:p>
            <a:pPr algn="l">
              <a:lnSpc>
                <a:spcPts val="9400"/>
              </a:lnSpc>
            </a:pPr>
            <a:r>
              <a:rPr lang="en-US" sz="5000">
                <a:solidFill>
                  <a:srgbClr val="000000"/>
                </a:solidFill>
                <a:latin typeface="Roboto Light"/>
                <a:ea typeface="Roboto Light"/>
                <a:cs typeface="Roboto Light"/>
                <a:sym typeface="Roboto Light"/>
              </a:rPr>
              <a:t>ADDITIONAL INFORMATION</a:t>
            </a:r>
          </a:p>
        </p:txBody>
      </p:sp>
      <p:sp>
        <p:nvSpPr>
          <p:cNvPr id="12" name="TextBox 12"/>
          <p:cNvSpPr txBox="1"/>
          <p:nvPr/>
        </p:nvSpPr>
        <p:spPr>
          <a:xfrm>
            <a:off x="1028700" y="868203"/>
            <a:ext cx="5903470" cy="1295400"/>
          </a:xfrm>
          <a:prstGeom prst="rect">
            <a:avLst/>
          </a:prstGeom>
        </p:spPr>
        <p:txBody>
          <a:bodyPr lIns="0" tIns="0" rIns="0" bIns="0" rtlCol="0" anchor="t">
            <a:spAutoFit/>
          </a:bodyPr>
          <a:lstStyle/>
          <a:p>
            <a:pPr algn="l">
              <a:lnSpc>
                <a:spcPts val="10500"/>
              </a:lnSpc>
            </a:pPr>
            <a:r>
              <a:rPr lang="en-US" sz="7500" b="1">
                <a:solidFill>
                  <a:srgbClr val="3B7B9B"/>
                </a:solidFill>
                <a:latin typeface="Roboto Bold"/>
                <a:ea typeface="Roboto Bold"/>
                <a:cs typeface="Roboto Bold"/>
                <a:sym typeface="Roboto Bold"/>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20</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4162293" y="923925"/>
            <a:ext cx="13519353" cy="1749425"/>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Rent Board Can Now Decide Disputes Over Relocation Payment Eligibility</a:t>
            </a:r>
          </a:p>
        </p:txBody>
      </p:sp>
      <p:sp>
        <p:nvSpPr>
          <p:cNvPr id="5" name="TextBox 5"/>
          <p:cNvSpPr txBox="1"/>
          <p:nvPr/>
        </p:nvSpPr>
        <p:spPr>
          <a:xfrm>
            <a:off x="4162293" y="4140514"/>
            <a:ext cx="12211399" cy="33909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In the past, disputes were left to the courts.</a:t>
            </a:r>
          </a:p>
          <a:p>
            <a:pPr algn="l">
              <a:lnSpc>
                <a:spcPts val="1540"/>
              </a:lnSpc>
            </a:pPr>
            <a:endParaRPr lang="en-US" sz="3000">
              <a:solidFill>
                <a:srgbClr val="000000"/>
              </a:solidFill>
              <a:latin typeface="Roboto"/>
              <a:ea typeface="Roboto"/>
              <a:cs typeface="Roboto"/>
              <a:sym typeface="Roboto"/>
            </a:endParaRPr>
          </a:p>
          <a:p>
            <a:pPr algn="l">
              <a:lnSpc>
                <a:spcPts val="4200"/>
              </a:lnSpc>
            </a:pPr>
            <a:r>
              <a:rPr lang="en-US" sz="3000">
                <a:solidFill>
                  <a:srgbClr val="000000"/>
                </a:solidFill>
                <a:latin typeface="Roboto"/>
                <a:ea typeface="Roboto"/>
                <a:cs typeface="Roboto"/>
                <a:sym typeface="Roboto"/>
              </a:rPr>
              <a:t>Now the Rent Board is empowered to hear disputes over tenant eligibility for relocation payments. Court remains an option, but our expedited process may be less cumbersome and more appealing to both landlords and tenants. </a:t>
            </a:r>
          </a:p>
          <a:p>
            <a:pPr algn="l">
              <a:lnSpc>
                <a:spcPts val="4200"/>
              </a:lnSpc>
            </a:pPr>
            <a:endParaRPr lang="en-US" sz="3000">
              <a:solidFill>
                <a:srgbClr val="000000"/>
              </a:solidFill>
              <a:latin typeface="Roboto"/>
              <a:ea typeface="Roboto"/>
              <a:cs typeface="Roboto"/>
              <a:sym typeface="Roboto"/>
            </a:endParaRPr>
          </a:p>
        </p:txBody>
      </p:sp>
      <p:sp>
        <p:nvSpPr>
          <p:cNvPr id="6" name="Freeform 6"/>
          <p:cNvSpPr/>
          <p:nvPr/>
        </p:nvSpPr>
        <p:spPr>
          <a:xfrm>
            <a:off x="543241" y="303928"/>
            <a:ext cx="3035558" cy="2208369"/>
          </a:xfrm>
          <a:custGeom>
            <a:avLst/>
            <a:gdLst/>
            <a:ahLst/>
            <a:cxnLst/>
            <a:rect l="l" t="t" r="r" b="b"/>
            <a:pathLst>
              <a:path w="3035558" h="2208369">
                <a:moveTo>
                  <a:pt x="0" y="0"/>
                </a:moveTo>
                <a:lnTo>
                  <a:pt x="3035558" y="0"/>
                </a:lnTo>
                <a:lnTo>
                  <a:pt x="3035558" y="2208369"/>
                </a:lnTo>
                <a:lnTo>
                  <a:pt x="0" y="22083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21</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862802" y="4117886"/>
            <a:ext cx="10562396" cy="12954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TENANT BUYOUTS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22</a:t>
            </a:r>
          </a:p>
        </p:txBody>
      </p:sp>
      <p:grpSp>
        <p:nvGrpSpPr>
          <p:cNvPr id="3" name="Group 3"/>
          <p:cNvGrpSpPr/>
          <p:nvPr/>
        </p:nvGrpSpPr>
        <p:grpSpPr>
          <a:xfrm>
            <a:off x="-5978639" y="-882965"/>
            <a:ext cx="12052930" cy="1205293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7B9B"/>
            </a:solidFill>
          </p:spPr>
          <p:txBody>
            <a:bodyPr/>
            <a:lstStyle/>
            <a:p>
              <a:endParaRPr lang="en-US"/>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239"/>
                </a:lnSpc>
              </a:pPr>
              <a:endParaRPr/>
            </a:p>
          </p:txBody>
        </p:sp>
      </p:grpSp>
      <p:sp>
        <p:nvSpPr>
          <p:cNvPr id="6" name="TextBox 6"/>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7" name="TextBox 7"/>
          <p:cNvSpPr txBox="1"/>
          <p:nvPr/>
        </p:nvSpPr>
        <p:spPr>
          <a:xfrm>
            <a:off x="1361477" y="4413250"/>
            <a:ext cx="5121790" cy="1384300"/>
          </a:xfrm>
          <a:prstGeom prst="rect">
            <a:avLst/>
          </a:prstGeom>
        </p:spPr>
        <p:txBody>
          <a:bodyPr lIns="0" tIns="0" rIns="0" bIns="0" rtlCol="0" anchor="t">
            <a:spAutoFit/>
          </a:bodyPr>
          <a:lstStyle/>
          <a:p>
            <a:pPr algn="l">
              <a:lnSpc>
                <a:spcPts val="5599"/>
              </a:lnSpc>
            </a:pPr>
            <a:r>
              <a:rPr lang="en-US" sz="3999" b="1">
                <a:solidFill>
                  <a:srgbClr val="FFFFFF"/>
                </a:solidFill>
                <a:latin typeface="Roboto Bold"/>
                <a:ea typeface="Roboto Bold"/>
                <a:cs typeface="Roboto Bold"/>
                <a:sym typeface="Roboto Bold"/>
              </a:rPr>
              <a:t>Tenant Buyout Ordinance</a:t>
            </a:r>
          </a:p>
        </p:txBody>
      </p:sp>
      <p:sp>
        <p:nvSpPr>
          <p:cNvPr id="8" name="TextBox 8"/>
          <p:cNvSpPr txBox="1"/>
          <p:nvPr/>
        </p:nvSpPr>
        <p:spPr>
          <a:xfrm>
            <a:off x="8216490" y="4067175"/>
            <a:ext cx="8592171" cy="2085976"/>
          </a:xfrm>
          <a:prstGeom prst="rect">
            <a:avLst/>
          </a:prstGeom>
        </p:spPr>
        <p:txBody>
          <a:bodyPr lIns="0" tIns="0" rIns="0" bIns="0" rtlCol="0" anchor="t">
            <a:spAutoFit/>
          </a:bodyPr>
          <a:lstStyle/>
          <a:p>
            <a:pPr algn="l">
              <a:lnSpc>
                <a:spcPts val="4199"/>
              </a:lnSpc>
            </a:pPr>
            <a:r>
              <a:rPr lang="en-US" sz="2999">
                <a:solidFill>
                  <a:srgbClr val="000000"/>
                </a:solidFill>
                <a:latin typeface="Roboto"/>
                <a:ea typeface="Roboto"/>
                <a:cs typeface="Roboto"/>
                <a:sym typeface="Roboto"/>
              </a:rPr>
              <a:t>Tenants have protections when offered buyout agreements. These protections apply where a tenant accepts payment in exchange for an agreement to vacate a rental unit.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23</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657481" y="4044802"/>
            <a:ext cx="12575381" cy="3231654"/>
          </a:xfrm>
          <a:prstGeom prst="rect">
            <a:avLst/>
          </a:prstGeom>
        </p:spPr>
        <p:txBody>
          <a:bodyPr lIns="0" tIns="0" rIns="0" bIns="0" rtlCol="0" anchor="t">
            <a:spAutoFit/>
          </a:bodyPr>
          <a:lstStyle/>
          <a:p>
            <a:pPr algn="l">
              <a:lnSpc>
                <a:spcPts val="4200"/>
              </a:lnSpc>
            </a:pPr>
            <a:r>
              <a:rPr lang="en-US" sz="3000" b="1" dirty="0">
                <a:solidFill>
                  <a:srgbClr val="000000"/>
                </a:solidFill>
                <a:latin typeface="Roboto Bold"/>
                <a:ea typeface="Roboto Bold"/>
                <a:cs typeface="Roboto Bold"/>
                <a:sym typeface="Roboto Bold"/>
              </a:rPr>
              <a:t>The </a:t>
            </a:r>
            <a:r>
              <a:rPr lang="en-US" sz="3000" dirty="0">
                <a:solidFill>
                  <a:srgbClr val="000000"/>
                </a:solidFill>
                <a:latin typeface="Roboto"/>
                <a:ea typeface="Roboto"/>
                <a:cs typeface="Roboto"/>
                <a:sym typeface="Roboto"/>
              </a:rPr>
              <a:t>r</a:t>
            </a:r>
            <a:r>
              <a:rPr lang="en-US" sz="3000" b="1" dirty="0">
                <a:solidFill>
                  <a:srgbClr val="000000"/>
                </a:solidFill>
                <a:latin typeface="Roboto Bold"/>
                <a:ea typeface="Roboto Bold"/>
                <a:cs typeface="Roboto Bold"/>
                <a:sym typeface="Roboto Bold"/>
              </a:rPr>
              <a:t>ight to consult an attorney</a:t>
            </a:r>
            <a:r>
              <a:rPr lang="en-US" sz="3000" dirty="0">
                <a:solidFill>
                  <a:srgbClr val="000000"/>
                </a:solidFill>
                <a:latin typeface="Roboto"/>
                <a:ea typeface="Roboto"/>
                <a:cs typeface="Roboto"/>
                <a:sym typeface="Roboto"/>
              </a:rPr>
              <a:t> before signing the agreement.</a:t>
            </a:r>
          </a:p>
          <a:p>
            <a:pPr algn="l">
              <a:lnSpc>
                <a:spcPts val="1540"/>
              </a:lnSpc>
            </a:pPr>
            <a:endParaRPr lang="en-US" sz="3000" dirty="0">
              <a:solidFill>
                <a:srgbClr val="000000"/>
              </a:solidFill>
              <a:latin typeface="Roboto"/>
              <a:ea typeface="Roboto"/>
              <a:cs typeface="Roboto"/>
              <a:sym typeface="Roboto"/>
            </a:endParaRPr>
          </a:p>
          <a:p>
            <a:pPr algn="l">
              <a:lnSpc>
                <a:spcPts val="4200"/>
              </a:lnSpc>
            </a:pPr>
            <a:r>
              <a:rPr lang="en-US" sz="3000" b="1" dirty="0">
                <a:solidFill>
                  <a:srgbClr val="000000"/>
                </a:solidFill>
                <a:latin typeface="Roboto Bold"/>
                <a:ea typeface="Roboto Bold"/>
                <a:cs typeface="Roboto Bold"/>
                <a:sym typeface="Roboto Bold"/>
              </a:rPr>
              <a:t>The right to rescind the agreement</a:t>
            </a:r>
            <a:r>
              <a:rPr lang="en-US" sz="3000" dirty="0">
                <a:solidFill>
                  <a:srgbClr val="000000"/>
                </a:solidFill>
                <a:latin typeface="Roboto"/>
                <a:ea typeface="Roboto"/>
                <a:cs typeface="Roboto"/>
                <a:sym typeface="Roboto"/>
              </a:rPr>
              <a:t> at any time up to 30 days after signing.</a:t>
            </a:r>
          </a:p>
          <a:p>
            <a:pPr algn="l">
              <a:lnSpc>
                <a:spcPts val="1540"/>
              </a:lnSpc>
            </a:pPr>
            <a:endParaRPr lang="en-US" sz="3000" dirty="0">
              <a:solidFill>
                <a:srgbClr val="000000"/>
              </a:solidFill>
              <a:latin typeface="Roboto"/>
              <a:ea typeface="Roboto"/>
              <a:cs typeface="Roboto"/>
              <a:sym typeface="Roboto"/>
            </a:endParaRPr>
          </a:p>
          <a:p>
            <a:pPr algn="l">
              <a:lnSpc>
                <a:spcPts val="4200"/>
              </a:lnSpc>
            </a:pPr>
            <a:r>
              <a:rPr lang="en-US" sz="3000" b="1" dirty="0">
                <a:solidFill>
                  <a:srgbClr val="000000"/>
                </a:solidFill>
                <a:latin typeface="Roboto Bold"/>
                <a:ea typeface="Roboto Bold"/>
                <a:cs typeface="Roboto Bold"/>
                <a:sym typeface="Roboto Bold"/>
              </a:rPr>
              <a:t>The right to consult the Rent Board</a:t>
            </a:r>
            <a:r>
              <a:rPr lang="en-US" sz="3000" dirty="0">
                <a:solidFill>
                  <a:srgbClr val="000000"/>
                </a:solidFill>
                <a:latin typeface="Roboto"/>
                <a:ea typeface="Roboto"/>
                <a:cs typeface="Roboto"/>
                <a:sym typeface="Roboto"/>
              </a:rPr>
              <a:t> regarding the agreement. </a:t>
            </a:r>
          </a:p>
          <a:p>
            <a:pPr algn="l">
              <a:lnSpc>
                <a:spcPts val="1540"/>
              </a:lnSpc>
            </a:pPr>
            <a:endParaRPr lang="en-US" sz="3000" dirty="0">
              <a:solidFill>
                <a:srgbClr val="000000"/>
              </a:solidFill>
              <a:latin typeface="Roboto"/>
              <a:ea typeface="Roboto"/>
              <a:cs typeface="Roboto"/>
              <a:sym typeface="Roboto"/>
            </a:endParaRPr>
          </a:p>
          <a:p>
            <a:pPr algn="l">
              <a:lnSpc>
                <a:spcPts val="4200"/>
              </a:lnSpc>
            </a:pPr>
            <a:r>
              <a:rPr lang="en-US" sz="3000" b="1" dirty="0">
                <a:solidFill>
                  <a:srgbClr val="000000"/>
                </a:solidFill>
                <a:latin typeface="Roboto Bold"/>
                <a:ea typeface="Roboto Bold"/>
                <a:cs typeface="Roboto Bold"/>
                <a:sym typeface="Roboto Bold"/>
              </a:rPr>
              <a:t>The right to say “NO.”</a:t>
            </a:r>
            <a:endParaRPr lang="en-US" sz="3000" dirty="0">
              <a:solidFill>
                <a:srgbClr val="000000"/>
              </a:solidFill>
              <a:latin typeface="Roboto"/>
              <a:ea typeface="Roboto"/>
              <a:cs typeface="Roboto"/>
              <a:sym typeface="Roboto"/>
            </a:endParaRPr>
          </a:p>
        </p:txBody>
      </p:sp>
      <p:sp>
        <p:nvSpPr>
          <p:cNvPr id="5" name="TextBox 5"/>
          <p:cNvSpPr txBox="1"/>
          <p:nvPr/>
        </p:nvSpPr>
        <p:spPr>
          <a:xfrm>
            <a:off x="1943336" y="1208467"/>
            <a:ext cx="13929416" cy="1749425"/>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STEP 1: Tenant Buyout Disclosure Statement Must Include: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24</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028700" y="5838825"/>
            <a:ext cx="15772020" cy="37719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Give the tenant a copy of the agreement when the tenant signs.</a:t>
            </a:r>
          </a:p>
          <a:p>
            <a:pPr algn="l">
              <a:lnSpc>
                <a:spcPts val="1540"/>
              </a:lnSpc>
            </a:pPr>
            <a:endParaRPr lang="en-US" sz="3000">
              <a:solidFill>
                <a:srgbClr val="000000"/>
              </a:solidFill>
              <a:latin typeface="Roboto"/>
              <a:ea typeface="Roboto"/>
              <a:cs typeface="Roboto"/>
              <a:sym typeface="Roboto"/>
            </a:endParaRPr>
          </a:p>
          <a:p>
            <a:pPr algn="l">
              <a:lnSpc>
                <a:spcPts val="4200"/>
              </a:lnSpc>
            </a:pPr>
            <a:r>
              <a:rPr lang="en-US" sz="3000">
                <a:solidFill>
                  <a:srgbClr val="000000"/>
                </a:solidFill>
                <a:latin typeface="Roboto"/>
                <a:ea typeface="Roboto"/>
                <a:cs typeface="Roboto"/>
                <a:sym typeface="Roboto"/>
              </a:rPr>
              <a:t>File a copy of the fully executed agreement with the Rent Board between 31-60 days after signature.</a:t>
            </a:r>
          </a:p>
          <a:p>
            <a:pPr algn="l">
              <a:lnSpc>
                <a:spcPts val="1540"/>
              </a:lnSpc>
            </a:pPr>
            <a:endParaRPr lang="en-US" sz="3000">
              <a:solidFill>
                <a:srgbClr val="000000"/>
              </a:solidFill>
              <a:latin typeface="Roboto"/>
              <a:ea typeface="Roboto"/>
              <a:cs typeface="Roboto"/>
              <a:sym typeface="Roboto"/>
            </a:endParaRPr>
          </a:p>
          <a:p>
            <a:pPr algn="l">
              <a:lnSpc>
                <a:spcPts val="4200"/>
              </a:lnSpc>
            </a:pPr>
            <a:r>
              <a:rPr lang="en-US" sz="3000">
                <a:solidFill>
                  <a:srgbClr val="000000"/>
                </a:solidFill>
                <a:latin typeface="Roboto"/>
                <a:ea typeface="Roboto"/>
                <a:cs typeface="Roboto"/>
                <a:sym typeface="Roboto"/>
              </a:rPr>
              <a:t>Keep the Mandatory “Buyout Agreement Disclosure Form” for at least five years after all parties sign.</a:t>
            </a:r>
          </a:p>
          <a:p>
            <a:pPr algn="l">
              <a:lnSpc>
                <a:spcPts val="1540"/>
              </a:lnSpc>
            </a:pPr>
            <a:endParaRPr lang="en-US" sz="3000">
              <a:solidFill>
                <a:srgbClr val="000000"/>
              </a:solidFill>
              <a:latin typeface="Roboto"/>
              <a:ea typeface="Roboto"/>
              <a:cs typeface="Roboto"/>
              <a:sym typeface="Roboto"/>
            </a:endParaRPr>
          </a:p>
          <a:p>
            <a:pPr algn="l">
              <a:lnSpc>
                <a:spcPts val="4200"/>
              </a:lnSpc>
            </a:pPr>
            <a:endParaRPr lang="en-US" sz="3000">
              <a:solidFill>
                <a:srgbClr val="000000"/>
              </a:solidFill>
              <a:latin typeface="Roboto"/>
              <a:ea typeface="Roboto"/>
              <a:cs typeface="Roboto"/>
              <a:sym typeface="Roboto"/>
            </a:endParaRPr>
          </a:p>
        </p:txBody>
      </p:sp>
      <p:sp>
        <p:nvSpPr>
          <p:cNvPr id="5" name="TextBox 5"/>
          <p:cNvSpPr txBox="1"/>
          <p:nvPr/>
        </p:nvSpPr>
        <p:spPr>
          <a:xfrm>
            <a:off x="1028700" y="923925"/>
            <a:ext cx="13929416" cy="1749425"/>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STEP 2: Tenant Buyout Written Agreement </a:t>
            </a:r>
          </a:p>
          <a:p>
            <a:pPr algn="l">
              <a:lnSpc>
                <a:spcPts val="7000"/>
              </a:lnSpc>
            </a:pPr>
            <a:r>
              <a:rPr lang="en-US" sz="5000" b="1">
                <a:solidFill>
                  <a:srgbClr val="3B7B9B"/>
                </a:solidFill>
                <a:latin typeface="Roboto Bold"/>
                <a:ea typeface="Roboto Bold"/>
                <a:cs typeface="Roboto Bold"/>
                <a:sym typeface="Roboto Bold"/>
              </a:rPr>
              <a:t>Must include:</a:t>
            </a:r>
          </a:p>
        </p:txBody>
      </p:sp>
      <p:sp>
        <p:nvSpPr>
          <p:cNvPr id="6" name="TextBox 6"/>
          <p:cNvSpPr txBox="1"/>
          <p:nvPr/>
        </p:nvSpPr>
        <p:spPr>
          <a:xfrm>
            <a:off x="1028700" y="3114041"/>
            <a:ext cx="16230600" cy="2847975"/>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Agreement must be in writing; and include the following language, in </a:t>
            </a:r>
            <a:r>
              <a:rPr lang="en-US" sz="3000" b="1" u="sng">
                <a:solidFill>
                  <a:srgbClr val="3B7B9B"/>
                </a:solidFill>
                <a:latin typeface="Roboto Bold"/>
                <a:ea typeface="Roboto Bold"/>
                <a:cs typeface="Roboto Bold"/>
                <a:sym typeface="Roboto Bold"/>
              </a:rPr>
              <a:t>bold letters in at least fourteen-point type</a:t>
            </a:r>
            <a:r>
              <a:rPr lang="en-US" sz="3000">
                <a:solidFill>
                  <a:srgbClr val="000000"/>
                </a:solidFill>
                <a:latin typeface="Roboto"/>
                <a:ea typeface="Roboto"/>
                <a:cs typeface="Roboto"/>
                <a:sym typeface="Roboto"/>
              </a:rPr>
              <a:t>, in close proximity to the space reserved for the tenant’s signature:</a:t>
            </a:r>
          </a:p>
          <a:p>
            <a:pPr algn="l">
              <a:lnSpc>
                <a:spcPts val="1540"/>
              </a:lnSpc>
            </a:pPr>
            <a:endParaRPr lang="en-US" sz="3000">
              <a:solidFill>
                <a:srgbClr val="000000"/>
              </a:solidFill>
              <a:latin typeface="Roboto"/>
              <a:ea typeface="Roboto"/>
              <a:cs typeface="Roboto"/>
              <a:sym typeface="Roboto"/>
            </a:endParaRPr>
          </a:p>
          <a:p>
            <a:pPr algn="l">
              <a:lnSpc>
                <a:spcPts val="2800"/>
              </a:lnSpc>
            </a:pPr>
            <a:r>
              <a:rPr lang="en-US" sz="2000" i="1">
                <a:solidFill>
                  <a:srgbClr val="000000"/>
                </a:solidFill>
                <a:latin typeface="Roboto Italics"/>
                <a:ea typeface="Roboto Italics"/>
                <a:cs typeface="Roboto Italics"/>
                <a:sym typeface="Roboto Italics"/>
              </a:rPr>
              <a:t>“You may cancel this agreement in writing at any time before the thirtieth day after all parties have signed this agreement. You have a right not to enter into a buyout agreement. You may choose to consult with an attorney or the Rent Stabilization Board before signing this agreement. The Rent Stabilization Board may have information about other buyout agreements in your neighborhood.”</a:t>
            </a:r>
          </a:p>
          <a:p>
            <a:pPr algn="l">
              <a:lnSpc>
                <a:spcPts val="4200"/>
              </a:lnSpc>
            </a:pPr>
            <a:endParaRPr lang="en-US" sz="2000" i="1">
              <a:solidFill>
                <a:srgbClr val="000000"/>
              </a:solidFill>
              <a:latin typeface="Roboto Italics"/>
              <a:ea typeface="Roboto Italics"/>
              <a:cs typeface="Roboto Italics"/>
              <a:sym typeface="Roboto Itali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25</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862802" y="4117886"/>
            <a:ext cx="10562396" cy="2212975"/>
          </a:xfrm>
          <a:prstGeom prst="rect">
            <a:avLst/>
          </a:prstGeom>
        </p:spPr>
        <p:txBody>
          <a:bodyPr lIns="0" tIns="0" rIns="0" bIns="0" rtlCol="0" anchor="t">
            <a:spAutoFit/>
          </a:bodyPr>
          <a:lstStyle/>
          <a:p>
            <a:pPr algn="ctr">
              <a:lnSpc>
                <a:spcPts val="10500"/>
              </a:lnSpc>
            </a:pPr>
            <a:r>
              <a:rPr lang="en-US" sz="7500" b="1" dirty="0">
                <a:solidFill>
                  <a:srgbClr val="FFFFFF"/>
                </a:solidFill>
                <a:latin typeface="Roboto Bold"/>
                <a:ea typeface="Roboto Bold"/>
                <a:cs typeface="Roboto Bold"/>
                <a:sym typeface="Roboto Bold"/>
              </a:rPr>
              <a:t>WHAT ABOUT ADU’s?</a:t>
            </a:r>
          </a:p>
          <a:p>
            <a:pPr algn="ctr">
              <a:lnSpc>
                <a:spcPts val="7000"/>
              </a:lnSpc>
            </a:pPr>
            <a:r>
              <a:rPr lang="en-US" sz="5000" b="1" dirty="0">
                <a:solidFill>
                  <a:srgbClr val="FFFFFF"/>
                </a:solidFill>
                <a:latin typeface="Roboto Bold"/>
                <a:ea typeface="Roboto Bold"/>
                <a:cs typeface="Roboto Bold"/>
                <a:sym typeface="Roboto Bold"/>
              </a:rPr>
              <a:t>(ACCESSORY DWELLING UNITS)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26</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grpSp>
        <p:nvGrpSpPr>
          <p:cNvPr id="4" name="Group 4"/>
          <p:cNvGrpSpPr/>
          <p:nvPr/>
        </p:nvGrpSpPr>
        <p:grpSpPr>
          <a:xfrm>
            <a:off x="1028700" y="4766473"/>
            <a:ext cx="5060185" cy="665701"/>
            <a:chOff x="0" y="0"/>
            <a:chExt cx="1332724" cy="175329"/>
          </a:xfrm>
        </p:grpSpPr>
        <p:sp>
          <p:nvSpPr>
            <p:cNvPr id="5" name="Freeform 5"/>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B7B9B"/>
            </a:solidFill>
          </p:spPr>
          <p:txBody>
            <a:bodyPr/>
            <a:lstStyle/>
            <a:p>
              <a:endParaRPr lang="en-US"/>
            </a:p>
          </p:txBody>
        </p:sp>
        <p:sp>
          <p:nvSpPr>
            <p:cNvPr id="6" name="TextBox 6"/>
            <p:cNvSpPr txBox="1"/>
            <p:nvPr/>
          </p:nvSpPr>
          <p:spPr>
            <a:xfrm>
              <a:off x="0" y="-57150"/>
              <a:ext cx="1332724" cy="232479"/>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6613908" y="2839193"/>
            <a:ext cx="5060185" cy="665701"/>
            <a:chOff x="0" y="0"/>
            <a:chExt cx="1332724" cy="175329"/>
          </a:xfrm>
        </p:grpSpPr>
        <p:sp>
          <p:nvSpPr>
            <p:cNvPr id="8" name="Freeform 8"/>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B7B9B"/>
            </a:solidFill>
          </p:spPr>
          <p:txBody>
            <a:bodyPr/>
            <a:lstStyle/>
            <a:p>
              <a:endParaRPr lang="en-US"/>
            </a:p>
          </p:txBody>
        </p:sp>
        <p:sp>
          <p:nvSpPr>
            <p:cNvPr id="9" name="TextBox 9"/>
            <p:cNvSpPr txBox="1"/>
            <p:nvPr/>
          </p:nvSpPr>
          <p:spPr>
            <a:xfrm>
              <a:off x="0" y="-57150"/>
              <a:ext cx="1332724" cy="232479"/>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12199115" y="4766473"/>
            <a:ext cx="5060185" cy="665701"/>
            <a:chOff x="0" y="0"/>
            <a:chExt cx="1332724" cy="175329"/>
          </a:xfrm>
        </p:grpSpPr>
        <p:sp>
          <p:nvSpPr>
            <p:cNvPr id="11" name="Freeform 11"/>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B7B9B"/>
            </a:solidFill>
          </p:spPr>
          <p:txBody>
            <a:bodyPr/>
            <a:lstStyle/>
            <a:p>
              <a:endParaRPr lang="en-US"/>
            </a:p>
          </p:txBody>
        </p:sp>
        <p:sp>
          <p:nvSpPr>
            <p:cNvPr id="12" name="TextBox 12"/>
            <p:cNvSpPr txBox="1"/>
            <p:nvPr/>
          </p:nvSpPr>
          <p:spPr>
            <a:xfrm>
              <a:off x="0" y="-57150"/>
              <a:ext cx="1332724" cy="232479"/>
            </a:xfrm>
            <a:prstGeom prst="rect">
              <a:avLst/>
            </a:prstGeom>
          </p:spPr>
          <p:txBody>
            <a:bodyPr lIns="50800" tIns="50800" rIns="50800" bIns="50800" rtlCol="0" anchor="ctr"/>
            <a:lstStyle/>
            <a:p>
              <a:pPr algn="ctr">
                <a:lnSpc>
                  <a:spcPts val="2800"/>
                </a:lnSpc>
              </a:pPr>
              <a:endParaRPr/>
            </a:p>
          </p:txBody>
        </p:sp>
      </p:grpSp>
      <p:grpSp>
        <p:nvGrpSpPr>
          <p:cNvPr id="13" name="Group 13"/>
          <p:cNvGrpSpPr/>
          <p:nvPr/>
        </p:nvGrpSpPr>
        <p:grpSpPr>
          <a:xfrm>
            <a:off x="1028700" y="5599424"/>
            <a:ext cx="5060185" cy="1998158"/>
            <a:chOff x="0" y="0"/>
            <a:chExt cx="1332724" cy="526264"/>
          </a:xfrm>
        </p:grpSpPr>
        <p:sp>
          <p:nvSpPr>
            <p:cNvPr id="14" name="Freeform 14"/>
            <p:cNvSpPr/>
            <p:nvPr/>
          </p:nvSpPr>
          <p:spPr>
            <a:xfrm>
              <a:off x="0" y="0"/>
              <a:ext cx="1332724" cy="526264"/>
            </a:xfrm>
            <a:custGeom>
              <a:avLst/>
              <a:gdLst/>
              <a:ahLst/>
              <a:cxnLst/>
              <a:rect l="l" t="t" r="r" b="b"/>
              <a:pathLst>
                <a:path w="1332724" h="52626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173C4E"/>
            </a:solidFill>
          </p:spPr>
          <p:txBody>
            <a:bodyPr/>
            <a:lstStyle/>
            <a:p>
              <a:endParaRPr lang="en-US"/>
            </a:p>
          </p:txBody>
        </p:sp>
        <p:sp>
          <p:nvSpPr>
            <p:cNvPr id="15" name="TextBox 15"/>
            <p:cNvSpPr txBox="1"/>
            <p:nvPr/>
          </p:nvSpPr>
          <p:spPr>
            <a:xfrm>
              <a:off x="0" y="-57150"/>
              <a:ext cx="1332724" cy="583414"/>
            </a:xfrm>
            <a:prstGeom prst="rect">
              <a:avLst/>
            </a:prstGeom>
          </p:spPr>
          <p:txBody>
            <a:bodyPr lIns="50800" tIns="50800" rIns="50800" bIns="50800" rtlCol="0" anchor="ctr"/>
            <a:lstStyle/>
            <a:p>
              <a:pPr algn="ctr">
                <a:lnSpc>
                  <a:spcPts val="2800"/>
                </a:lnSpc>
              </a:pPr>
              <a:endParaRPr/>
            </a:p>
          </p:txBody>
        </p:sp>
      </p:grpSp>
      <p:grpSp>
        <p:nvGrpSpPr>
          <p:cNvPr id="16" name="Group 16"/>
          <p:cNvGrpSpPr/>
          <p:nvPr/>
        </p:nvGrpSpPr>
        <p:grpSpPr>
          <a:xfrm>
            <a:off x="6613908" y="3672144"/>
            <a:ext cx="5060185" cy="1998158"/>
            <a:chOff x="0" y="0"/>
            <a:chExt cx="1332724" cy="526264"/>
          </a:xfrm>
        </p:grpSpPr>
        <p:sp>
          <p:nvSpPr>
            <p:cNvPr id="17" name="Freeform 17"/>
            <p:cNvSpPr/>
            <p:nvPr/>
          </p:nvSpPr>
          <p:spPr>
            <a:xfrm>
              <a:off x="0" y="0"/>
              <a:ext cx="1332724" cy="526264"/>
            </a:xfrm>
            <a:custGeom>
              <a:avLst/>
              <a:gdLst/>
              <a:ahLst/>
              <a:cxnLst/>
              <a:rect l="l" t="t" r="r" b="b"/>
              <a:pathLst>
                <a:path w="1332724" h="52626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173C4E"/>
            </a:solidFill>
          </p:spPr>
          <p:txBody>
            <a:bodyPr/>
            <a:lstStyle/>
            <a:p>
              <a:endParaRPr lang="en-US"/>
            </a:p>
          </p:txBody>
        </p:sp>
        <p:sp>
          <p:nvSpPr>
            <p:cNvPr id="18" name="TextBox 18"/>
            <p:cNvSpPr txBox="1"/>
            <p:nvPr/>
          </p:nvSpPr>
          <p:spPr>
            <a:xfrm>
              <a:off x="0" y="-57150"/>
              <a:ext cx="1332724" cy="583414"/>
            </a:xfrm>
            <a:prstGeom prst="rect">
              <a:avLst/>
            </a:prstGeom>
          </p:spPr>
          <p:txBody>
            <a:bodyPr lIns="50800" tIns="50800" rIns="50800" bIns="50800" rtlCol="0" anchor="ctr"/>
            <a:lstStyle/>
            <a:p>
              <a:pPr algn="ctr">
                <a:lnSpc>
                  <a:spcPts val="2800"/>
                </a:lnSpc>
              </a:pPr>
              <a:endParaRPr/>
            </a:p>
          </p:txBody>
        </p:sp>
      </p:grpSp>
      <p:grpSp>
        <p:nvGrpSpPr>
          <p:cNvPr id="19" name="Group 19"/>
          <p:cNvGrpSpPr/>
          <p:nvPr/>
        </p:nvGrpSpPr>
        <p:grpSpPr>
          <a:xfrm>
            <a:off x="12199115" y="5599424"/>
            <a:ext cx="5060185" cy="1998158"/>
            <a:chOff x="0" y="0"/>
            <a:chExt cx="1332724" cy="526264"/>
          </a:xfrm>
        </p:grpSpPr>
        <p:sp>
          <p:nvSpPr>
            <p:cNvPr id="20" name="Freeform 20"/>
            <p:cNvSpPr/>
            <p:nvPr/>
          </p:nvSpPr>
          <p:spPr>
            <a:xfrm>
              <a:off x="0" y="0"/>
              <a:ext cx="1332724" cy="526264"/>
            </a:xfrm>
            <a:custGeom>
              <a:avLst/>
              <a:gdLst/>
              <a:ahLst/>
              <a:cxnLst/>
              <a:rect l="l" t="t" r="r" b="b"/>
              <a:pathLst>
                <a:path w="1332724" h="52626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173C4E"/>
            </a:solidFill>
          </p:spPr>
          <p:txBody>
            <a:bodyPr/>
            <a:lstStyle/>
            <a:p>
              <a:endParaRPr lang="en-US"/>
            </a:p>
          </p:txBody>
        </p:sp>
        <p:sp>
          <p:nvSpPr>
            <p:cNvPr id="21" name="TextBox 21"/>
            <p:cNvSpPr txBox="1"/>
            <p:nvPr/>
          </p:nvSpPr>
          <p:spPr>
            <a:xfrm>
              <a:off x="0" y="-57150"/>
              <a:ext cx="1332724" cy="583414"/>
            </a:xfrm>
            <a:prstGeom prst="rect">
              <a:avLst/>
            </a:prstGeom>
          </p:spPr>
          <p:txBody>
            <a:bodyPr lIns="50800" tIns="50800" rIns="50800" bIns="50800" rtlCol="0" anchor="ctr"/>
            <a:lstStyle/>
            <a:p>
              <a:pPr algn="ctr">
                <a:lnSpc>
                  <a:spcPts val="2800"/>
                </a:lnSpc>
              </a:pPr>
              <a:endParaRPr/>
            </a:p>
          </p:txBody>
        </p:sp>
      </p:grpSp>
      <p:sp>
        <p:nvSpPr>
          <p:cNvPr id="22" name="TextBox 22"/>
          <p:cNvSpPr txBox="1"/>
          <p:nvPr/>
        </p:nvSpPr>
        <p:spPr>
          <a:xfrm>
            <a:off x="7233919" y="2867243"/>
            <a:ext cx="3820162" cy="533400"/>
          </a:xfrm>
          <a:prstGeom prst="rect">
            <a:avLst/>
          </a:prstGeom>
        </p:spPr>
        <p:txBody>
          <a:bodyPr lIns="0" tIns="0" rIns="0" bIns="0" rtlCol="0" anchor="t">
            <a:spAutoFit/>
          </a:bodyPr>
          <a:lstStyle/>
          <a:p>
            <a:pPr algn="ctr">
              <a:lnSpc>
                <a:spcPts val="4200"/>
              </a:lnSpc>
            </a:pPr>
            <a:r>
              <a:rPr lang="en-US" sz="3000" b="1">
                <a:solidFill>
                  <a:srgbClr val="FFFFFF"/>
                </a:solidFill>
                <a:latin typeface="Roboto Heavy"/>
                <a:ea typeface="Roboto Heavy"/>
                <a:cs typeface="Roboto Heavy"/>
                <a:sym typeface="Roboto Heavy"/>
              </a:rPr>
              <a:t>ADU Exemption</a:t>
            </a:r>
          </a:p>
        </p:txBody>
      </p:sp>
      <p:sp>
        <p:nvSpPr>
          <p:cNvPr id="23" name="TextBox 23"/>
          <p:cNvSpPr txBox="1"/>
          <p:nvPr/>
        </p:nvSpPr>
        <p:spPr>
          <a:xfrm>
            <a:off x="12289020" y="4794523"/>
            <a:ext cx="4880376" cy="533400"/>
          </a:xfrm>
          <a:prstGeom prst="rect">
            <a:avLst/>
          </a:prstGeom>
        </p:spPr>
        <p:txBody>
          <a:bodyPr lIns="0" tIns="0" rIns="0" bIns="0" rtlCol="0" anchor="t">
            <a:spAutoFit/>
          </a:bodyPr>
          <a:lstStyle/>
          <a:p>
            <a:pPr algn="ctr">
              <a:lnSpc>
                <a:spcPts val="4200"/>
              </a:lnSpc>
            </a:pPr>
            <a:r>
              <a:rPr lang="en-US" sz="3000" b="1">
                <a:solidFill>
                  <a:srgbClr val="FFFFFF"/>
                </a:solidFill>
                <a:latin typeface="Roboto Heavy"/>
                <a:ea typeface="Roboto Heavy"/>
                <a:cs typeface="Roboto Heavy"/>
                <a:sym typeface="Roboto Heavy"/>
              </a:rPr>
              <a:t>ADU Condo Conversion</a:t>
            </a:r>
          </a:p>
        </p:txBody>
      </p:sp>
      <p:sp>
        <p:nvSpPr>
          <p:cNvPr id="24" name="TextBox 24"/>
          <p:cNvSpPr txBox="1"/>
          <p:nvPr/>
        </p:nvSpPr>
        <p:spPr>
          <a:xfrm>
            <a:off x="7089450" y="4074052"/>
            <a:ext cx="3838759" cy="1063623"/>
          </a:xfrm>
          <a:prstGeom prst="rect">
            <a:avLst/>
          </a:prstGeom>
        </p:spPr>
        <p:txBody>
          <a:bodyPr lIns="0" tIns="0" rIns="0" bIns="0" rtlCol="0" anchor="t">
            <a:spAutoFit/>
          </a:bodyPr>
          <a:lstStyle/>
          <a:p>
            <a:pPr marL="431817" lvl="1" indent="-215908" algn="l">
              <a:lnSpc>
                <a:spcPts val="2800"/>
              </a:lnSpc>
              <a:buFont typeface="Arial"/>
              <a:buChar char="•"/>
            </a:pPr>
            <a:r>
              <a:rPr lang="en-US" sz="2000" dirty="0">
                <a:solidFill>
                  <a:srgbClr val="FFFFFF"/>
                </a:solidFill>
                <a:latin typeface="Roboto"/>
                <a:ea typeface="Roboto"/>
                <a:cs typeface="Roboto"/>
                <a:sym typeface="Roboto"/>
              </a:rPr>
              <a:t>1 unit + 1 ADU of any kind​</a:t>
            </a:r>
          </a:p>
          <a:p>
            <a:pPr marL="431817" lvl="1" indent="-215908" algn="l">
              <a:lnSpc>
                <a:spcPts val="2800"/>
              </a:lnSpc>
              <a:buFont typeface="Arial"/>
              <a:buChar char="•"/>
            </a:pPr>
            <a:r>
              <a:rPr lang="en-US" sz="2000" dirty="0">
                <a:solidFill>
                  <a:srgbClr val="FFFFFF"/>
                </a:solidFill>
                <a:latin typeface="Roboto"/>
                <a:ea typeface="Roboto"/>
                <a:cs typeface="Roboto"/>
                <a:sym typeface="Roboto"/>
              </a:rPr>
              <a:t>ADU or main unit must be owner-occupied​</a:t>
            </a:r>
          </a:p>
        </p:txBody>
      </p:sp>
      <p:sp>
        <p:nvSpPr>
          <p:cNvPr id="25" name="TextBox 25"/>
          <p:cNvSpPr txBox="1"/>
          <p:nvPr/>
        </p:nvSpPr>
        <p:spPr>
          <a:xfrm>
            <a:off x="12491473" y="6209033"/>
            <a:ext cx="4677923" cy="711198"/>
          </a:xfrm>
          <a:prstGeom prst="rect">
            <a:avLst/>
          </a:prstGeom>
        </p:spPr>
        <p:txBody>
          <a:bodyPr lIns="0" tIns="0" rIns="0" bIns="0" rtlCol="0" anchor="t">
            <a:spAutoFit/>
          </a:bodyPr>
          <a:lstStyle/>
          <a:p>
            <a:pPr marL="431817" lvl="1" indent="-215908" algn="l">
              <a:lnSpc>
                <a:spcPts val="2800"/>
              </a:lnSpc>
              <a:buFont typeface="Arial"/>
              <a:buChar char="•"/>
            </a:pPr>
            <a:r>
              <a:rPr lang="en-US" sz="2000">
                <a:solidFill>
                  <a:srgbClr val="FFFFFF"/>
                </a:solidFill>
                <a:latin typeface="Roboto"/>
                <a:ea typeface="Roboto"/>
                <a:cs typeface="Roboto"/>
                <a:sym typeface="Roboto"/>
              </a:rPr>
              <a:t>AB 1033 Council Referral​</a:t>
            </a:r>
          </a:p>
          <a:p>
            <a:pPr marL="431817" lvl="1" indent="-215908" algn="l">
              <a:lnSpc>
                <a:spcPts val="2800"/>
              </a:lnSpc>
              <a:buFont typeface="Arial"/>
              <a:buChar char="•"/>
            </a:pPr>
            <a:r>
              <a:rPr lang="en-US" sz="2000">
                <a:solidFill>
                  <a:srgbClr val="FFFFFF"/>
                </a:solidFill>
                <a:latin typeface="Roboto"/>
                <a:ea typeface="Roboto"/>
                <a:cs typeface="Roboto"/>
                <a:sym typeface="Roboto"/>
              </a:rPr>
              <a:t>Council Consideration later in 2025​</a:t>
            </a:r>
          </a:p>
        </p:txBody>
      </p:sp>
      <p:sp>
        <p:nvSpPr>
          <p:cNvPr id="26" name="TextBox 26"/>
          <p:cNvSpPr txBox="1"/>
          <p:nvPr/>
        </p:nvSpPr>
        <p:spPr>
          <a:xfrm>
            <a:off x="1393259" y="5917949"/>
            <a:ext cx="4466294" cy="1416048"/>
          </a:xfrm>
          <a:prstGeom prst="rect">
            <a:avLst/>
          </a:prstGeom>
        </p:spPr>
        <p:txBody>
          <a:bodyPr lIns="0" tIns="0" rIns="0" bIns="0" rtlCol="0" anchor="t">
            <a:spAutoFit/>
          </a:bodyPr>
          <a:lstStyle/>
          <a:p>
            <a:pPr marL="431817" lvl="1" indent="-215908" algn="l">
              <a:lnSpc>
                <a:spcPts val="2800"/>
              </a:lnSpc>
              <a:buFont typeface="Arial"/>
              <a:buChar char="•"/>
            </a:pPr>
            <a:r>
              <a:rPr lang="en-US" sz="2000">
                <a:solidFill>
                  <a:srgbClr val="FFFFFF"/>
                </a:solidFill>
                <a:latin typeface="Roboto"/>
                <a:ea typeface="Roboto"/>
                <a:cs typeface="Roboto"/>
                <a:sym typeface="Roboto"/>
              </a:rPr>
              <a:t>Fully Covered: </a:t>
            </a:r>
          </a:p>
          <a:p>
            <a:pPr algn="l">
              <a:lnSpc>
                <a:spcPts val="2800"/>
              </a:lnSpc>
            </a:pPr>
            <a:r>
              <a:rPr lang="en-US" sz="2000">
                <a:solidFill>
                  <a:srgbClr val="FFFFFF"/>
                </a:solidFill>
                <a:latin typeface="Roboto"/>
                <a:ea typeface="Roboto"/>
                <a:cs typeface="Roboto"/>
                <a:sym typeface="Roboto"/>
              </a:rPr>
              <a:t>       ADU attached/converted​</a:t>
            </a:r>
          </a:p>
          <a:p>
            <a:pPr marL="431817" lvl="1" indent="-215908" algn="l">
              <a:lnSpc>
                <a:spcPts val="2800"/>
              </a:lnSpc>
              <a:buFont typeface="Arial"/>
              <a:buChar char="•"/>
            </a:pPr>
            <a:r>
              <a:rPr lang="en-US" sz="2000">
                <a:solidFill>
                  <a:srgbClr val="FFFFFF"/>
                </a:solidFill>
                <a:latin typeface="Roboto"/>
                <a:ea typeface="Roboto"/>
                <a:cs typeface="Roboto"/>
                <a:sym typeface="Roboto"/>
              </a:rPr>
              <a:t>Partially Covered:</a:t>
            </a:r>
          </a:p>
          <a:p>
            <a:pPr algn="l">
              <a:lnSpc>
                <a:spcPts val="2800"/>
              </a:lnSpc>
            </a:pPr>
            <a:r>
              <a:rPr lang="en-US" sz="2000">
                <a:solidFill>
                  <a:srgbClr val="FFFFFF"/>
                </a:solidFill>
                <a:latin typeface="Roboto"/>
                <a:ea typeface="Roboto"/>
                <a:cs typeface="Roboto"/>
                <a:sym typeface="Roboto"/>
              </a:rPr>
              <a:t>       in new building or new CO</a:t>
            </a:r>
          </a:p>
        </p:txBody>
      </p:sp>
      <p:sp>
        <p:nvSpPr>
          <p:cNvPr id="27" name="TextBox 27"/>
          <p:cNvSpPr txBox="1"/>
          <p:nvPr/>
        </p:nvSpPr>
        <p:spPr>
          <a:xfrm>
            <a:off x="880854" y="4794523"/>
            <a:ext cx="5355877" cy="533400"/>
          </a:xfrm>
          <a:prstGeom prst="rect">
            <a:avLst/>
          </a:prstGeom>
        </p:spPr>
        <p:txBody>
          <a:bodyPr lIns="0" tIns="0" rIns="0" bIns="0" rtlCol="0" anchor="t">
            <a:spAutoFit/>
          </a:bodyPr>
          <a:lstStyle/>
          <a:p>
            <a:pPr algn="ctr">
              <a:lnSpc>
                <a:spcPts val="4200"/>
              </a:lnSpc>
            </a:pPr>
            <a:r>
              <a:rPr lang="en-US" sz="3000" b="1">
                <a:solidFill>
                  <a:srgbClr val="FFFFFF"/>
                </a:solidFill>
                <a:latin typeface="Roboto Heavy"/>
                <a:ea typeface="Roboto Heavy"/>
                <a:cs typeface="Roboto Heavy"/>
                <a:sym typeface="Roboto Heavy"/>
              </a:rPr>
              <a:t>Rent Ordinance Coverage</a:t>
            </a:r>
          </a:p>
        </p:txBody>
      </p:sp>
      <p:sp>
        <p:nvSpPr>
          <p:cNvPr id="28" name="TextBox 28"/>
          <p:cNvSpPr txBox="1"/>
          <p:nvPr/>
        </p:nvSpPr>
        <p:spPr>
          <a:xfrm>
            <a:off x="1028700" y="923925"/>
            <a:ext cx="9380466"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What about ADU’s?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27</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862802" y="4117886"/>
            <a:ext cx="10562396" cy="12954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MEASURE BB CHANGES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28</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528717" y="3238500"/>
            <a:ext cx="15055248" cy="37338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Roboto"/>
                <a:ea typeface="Roboto"/>
                <a:cs typeface="Roboto"/>
                <a:sym typeface="Roboto"/>
              </a:rPr>
              <a:t>Landlords must provide tenants with a </a:t>
            </a:r>
            <a:r>
              <a:rPr lang="en-US" sz="3000" b="1">
                <a:solidFill>
                  <a:srgbClr val="000000"/>
                </a:solidFill>
                <a:latin typeface="Roboto Bold"/>
                <a:ea typeface="Roboto Bold"/>
                <a:cs typeface="Roboto Bold"/>
                <a:sym typeface="Roboto Bold"/>
              </a:rPr>
              <a:t>Notice of Tenant Rights</a:t>
            </a:r>
            <a:r>
              <a:rPr lang="en-US" sz="3000">
                <a:solidFill>
                  <a:srgbClr val="000000"/>
                </a:solidFill>
                <a:latin typeface="Roboto"/>
                <a:ea typeface="Roboto"/>
                <a:cs typeface="Roboto"/>
                <a:sym typeface="Roboto"/>
              </a:rPr>
              <a:t> at the start of a tenancy and post the notice in any indoor common area if the property has one.</a:t>
            </a:r>
          </a:p>
          <a:p>
            <a:pPr algn="l">
              <a:lnSpc>
                <a:spcPts val="4200"/>
              </a:lnSpc>
            </a:pPr>
            <a:endParaRPr lang="en-US" sz="3000">
              <a:solidFill>
                <a:srgbClr val="000000"/>
              </a:solidFill>
              <a:latin typeface="Roboto"/>
              <a:ea typeface="Roboto"/>
              <a:cs typeface="Roboto"/>
              <a:sym typeface="Roboto"/>
            </a:endParaRPr>
          </a:p>
          <a:p>
            <a:pPr marL="647700" lvl="1" indent="-323850" algn="l">
              <a:lnSpc>
                <a:spcPts val="4200"/>
              </a:lnSpc>
              <a:buFont typeface="Arial"/>
              <a:buChar char="•"/>
            </a:pPr>
            <a:r>
              <a:rPr lang="en-US" sz="3000">
                <a:solidFill>
                  <a:srgbClr val="000000"/>
                </a:solidFill>
                <a:latin typeface="Roboto"/>
                <a:ea typeface="Roboto"/>
                <a:cs typeface="Roboto"/>
                <a:sym typeface="Roboto"/>
              </a:rPr>
              <a:t>Owners may only petition for </a:t>
            </a:r>
            <a:r>
              <a:rPr lang="en-US" sz="3000" b="1">
                <a:solidFill>
                  <a:srgbClr val="000000"/>
                </a:solidFill>
                <a:latin typeface="Roboto Bold"/>
                <a:ea typeface="Roboto Bold"/>
                <a:cs typeface="Roboto Bold"/>
                <a:sym typeface="Roboto Bold"/>
              </a:rPr>
              <a:t>rent increases for</a:t>
            </a:r>
            <a:r>
              <a:rPr lang="en-US" sz="3000">
                <a:solidFill>
                  <a:srgbClr val="000000"/>
                </a:solidFill>
                <a:latin typeface="Roboto"/>
                <a:ea typeface="Roboto"/>
                <a:cs typeface="Roboto"/>
                <a:sym typeface="Roboto"/>
              </a:rPr>
              <a:t> </a:t>
            </a:r>
            <a:r>
              <a:rPr lang="en-US" sz="3000" b="1">
                <a:solidFill>
                  <a:srgbClr val="000000"/>
                </a:solidFill>
                <a:latin typeface="Roboto Bold"/>
                <a:ea typeface="Roboto Bold"/>
                <a:cs typeface="Roboto Bold"/>
                <a:sym typeface="Roboto Bold"/>
              </a:rPr>
              <a:t>completed capital improvements</a:t>
            </a:r>
            <a:r>
              <a:rPr lang="en-US" sz="3000">
                <a:solidFill>
                  <a:srgbClr val="000000"/>
                </a:solidFill>
                <a:latin typeface="Roboto"/>
                <a:ea typeface="Roboto"/>
                <a:cs typeface="Roboto"/>
                <a:sym typeface="Roboto"/>
              </a:rPr>
              <a:t>, rather than planned capital improvements.</a:t>
            </a:r>
          </a:p>
          <a:p>
            <a:pPr algn="l">
              <a:lnSpc>
                <a:spcPts val="4200"/>
              </a:lnSpc>
            </a:pPr>
            <a:endParaRPr lang="en-US" sz="3000">
              <a:solidFill>
                <a:srgbClr val="000000"/>
              </a:solidFill>
              <a:latin typeface="Roboto"/>
              <a:ea typeface="Roboto"/>
              <a:cs typeface="Roboto"/>
              <a:sym typeface="Roboto"/>
            </a:endParaRPr>
          </a:p>
          <a:p>
            <a:pPr marL="647700" lvl="1" indent="-323850" algn="l">
              <a:lnSpc>
                <a:spcPts val="4200"/>
              </a:lnSpc>
              <a:buFont typeface="Arial"/>
              <a:buChar char="•"/>
            </a:pPr>
            <a:r>
              <a:rPr lang="en-US" sz="3000" b="1">
                <a:solidFill>
                  <a:srgbClr val="000000"/>
                </a:solidFill>
                <a:latin typeface="Roboto Bold"/>
                <a:ea typeface="Roboto Bold"/>
                <a:cs typeface="Roboto Bold"/>
                <a:sym typeface="Roboto Bold"/>
              </a:rPr>
              <a:t>Annual General Adjustments are</a:t>
            </a:r>
            <a:r>
              <a:rPr lang="en-US" sz="3000">
                <a:solidFill>
                  <a:srgbClr val="000000"/>
                </a:solidFill>
                <a:latin typeface="Roboto"/>
                <a:ea typeface="Roboto"/>
                <a:cs typeface="Roboto"/>
                <a:sym typeface="Roboto"/>
              </a:rPr>
              <a:t> </a:t>
            </a:r>
            <a:r>
              <a:rPr lang="en-US" sz="3000" b="1">
                <a:solidFill>
                  <a:srgbClr val="000000"/>
                </a:solidFill>
                <a:latin typeface="Roboto Bold"/>
                <a:ea typeface="Roboto Bold"/>
                <a:cs typeface="Roboto Bold"/>
                <a:sym typeface="Roboto Bold"/>
              </a:rPr>
              <a:t>capped at a maximum of 5%.</a:t>
            </a:r>
          </a:p>
        </p:txBody>
      </p:sp>
      <p:sp>
        <p:nvSpPr>
          <p:cNvPr id="5" name="TextBox 5"/>
          <p:cNvSpPr txBox="1"/>
          <p:nvPr/>
        </p:nvSpPr>
        <p:spPr>
          <a:xfrm>
            <a:off x="1528717" y="923925"/>
            <a:ext cx="13929416"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MEASURE BB: </a:t>
            </a:r>
            <a:r>
              <a:rPr lang="en-US" sz="5000" i="1">
                <a:solidFill>
                  <a:srgbClr val="3B7B9B"/>
                </a:solidFill>
                <a:latin typeface="Roboto Italics"/>
                <a:ea typeface="Roboto Italics"/>
                <a:cs typeface="Roboto Italics"/>
                <a:sym typeface="Roboto Italics"/>
              </a:rPr>
              <a:t>Highlights for Realtors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29</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528717" y="3238500"/>
            <a:ext cx="15055248" cy="3733800"/>
          </a:xfrm>
          <a:prstGeom prst="rect">
            <a:avLst/>
          </a:prstGeom>
        </p:spPr>
        <p:txBody>
          <a:bodyPr lIns="0" tIns="0" rIns="0" bIns="0" rtlCol="0" anchor="t">
            <a:spAutoFit/>
          </a:bodyPr>
          <a:lstStyle/>
          <a:p>
            <a:pPr marL="647700" lvl="1" indent="-323850" algn="l">
              <a:lnSpc>
                <a:spcPts val="4200"/>
              </a:lnSpc>
              <a:buFont typeface="Arial"/>
              <a:buChar char="•"/>
            </a:pPr>
            <a:r>
              <a:rPr lang="en-US" sz="3000" b="1">
                <a:solidFill>
                  <a:srgbClr val="000000"/>
                </a:solidFill>
                <a:latin typeface="Roboto Bold"/>
                <a:ea typeface="Roboto Bold"/>
                <a:cs typeface="Roboto Bold"/>
                <a:sym typeface="Roboto Bold"/>
              </a:rPr>
              <a:t>Government-owned or -subsidized rental units </a:t>
            </a:r>
            <a:r>
              <a:rPr lang="en-US" sz="3000">
                <a:solidFill>
                  <a:srgbClr val="000000"/>
                </a:solidFill>
                <a:latin typeface="Roboto"/>
                <a:ea typeface="Roboto"/>
                <a:cs typeface="Roboto"/>
                <a:sym typeface="Roboto"/>
              </a:rPr>
              <a:t>become either fully or partially covered by the Rent Ordinance.</a:t>
            </a:r>
          </a:p>
          <a:p>
            <a:pPr algn="l">
              <a:lnSpc>
                <a:spcPts val="4200"/>
              </a:lnSpc>
            </a:pPr>
            <a:endParaRPr lang="en-US" sz="3000">
              <a:solidFill>
                <a:srgbClr val="000000"/>
              </a:solidFill>
              <a:latin typeface="Roboto"/>
              <a:ea typeface="Roboto"/>
              <a:cs typeface="Roboto"/>
              <a:sym typeface="Roboto"/>
            </a:endParaRPr>
          </a:p>
          <a:p>
            <a:pPr marL="647700" lvl="1" indent="-323850" algn="l">
              <a:lnSpc>
                <a:spcPts val="4200"/>
              </a:lnSpc>
              <a:buFont typeface="Arial"/>
              <a:buChar char="•"/>
            </a:pPr>
            <a:r>
              <a:rPr lang="en-US" sz="3000" b="1">
                <a:solidFill>
                  <a:srgbClr val="000000"/>
                </a:solidFill>
                <a:latin typeface="Roboto Bold"/>
                <a:ea typeface="Roboto Bold"/>
                <a:cs typeface="Roboto Bold"/>
                <a:sym typeface="Roboto Bold"/>
              </a:rPr>
              <a:t>Eviction for nonpayment of rent is no longer permitted for rental debt</a:t>
            </a:r>
            <a:r>
              <a:rPr lang="en-US" sz="3000">
                <a:solidFill>
                  <a:srgbClr val="000000"/>
                </a:solidFill>
                <a:latin typeface="Roboto"/>
                <a:ea typeface="Roboto"/>
                <a:cs typeface="Roboto"/>
                <a:sym typeface="Roboto"/>
              </a:rPr>
              <a:t> of less than one month’s Fair Market Rent for a unit of equivalent size.</a:t>
            </a:r>
          </a:p>
          <a:p>
            <a:pPr algn="l">
              <a:lnSpc>
                <a:spcPts val="4200"/>
              </a:lnSpc>
            </a:pPr>
            <a:endParaRPr lang="en-US" sz="3000">
              <a:solidFill>
                <a:srgbClr val="000000"/>
              </a:solidFill>
              <a:latin typeface="Roboto"/>
              <a:ea typeface="Roboto"/>
              <a:cs typeface="Roboto"/>
              <a:sym typeface="Roboto"/>
            </a:endParaRPr>
          </a:p>
          <a:p>
            <a:pPr marL="647700" lvl="1" indent="-323850" algn="l">
              <a:lnSpc>
                <a:spcPts val="4200"/>
              </a:lnSpc>
              <a:buFont typeface="Arial"/>
              <a:buChar char="•"/>
            </a:pPr>
            <a:r>
              <a:rPr lang="en-US" sz="3000">
                <a:solidFill>
                  <a:srgbClr val="000000"/>
                </a:solidFill>
                <a:latin typeface="Roboto"/>
                <a:ea typeface="Roboto"/>
                <a:cs typeface="Roboto"/>
                <a:sym typeface="Roboto"/>
              </a:rPr>
              <a:t>A landlord may no longer evict a tenant for failure to sign a new</a:t>
            </a:r>
            <a:r>
              <a:rPr lang="en-US" sz="3000" b="1">
                <a:solidFill>
                  <a:srgbClr val="000000"/>
                </a:solidFill>
                <a:latin typeface="Roboto Bold"/>
                <a:ea typeface="Roboto Bold"/>
                <a:cs typeface="Roboto Bold"/>
                <a:sym typeface="Roboto Bold"/>
              </a:rPr>
              <a:t> fixed term lease.</a:t>
            </a:r>
          </a:p>
        </p:txBody>
      </p:sp>
      <p:sp>
        <p:nvSpPr>
          <p:cNvPr id="5" name="TextBox 5"/>
          <p:cNvSpPr txBox="1"/>
          <p:nvPr/>
        </p:nvSpPr>
        <p:spPr>
          <a:xfrm>
            <a:off x="1528717" y="923925"/>
            <a:ext cx="13929416"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MEASURE BB: </a:t>
            </a:r>
            <a:r>
              <a:rPr lang="en-US" sz="5000" i="1">
                <a:solidFill>
                  <a:srgbClr val="3B7B9B"/>
                </a:solidFill>
                <a:latin typeface="Roboto Italics"/>
                <a:ea typeface="Roboto Italics"/>
                <a:cs typeface="Roboto Italics"/>
                <a:sym typeface="Roboto Italics"/>
              </a:rPr>
              <a:t>Highlights for Realtors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3</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2952296" y="4419600"/>
            <a:ext cx="12383408" cy="12954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RENT CONTROL BASICS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30</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3862802" y="3578380"/>
            <a:ext cx="10562396" cy="26289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ADDITIONAL INFORMATION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31</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788465" y="923925"/>
            <a:ext cx="5491550"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Best Practices</a:t>
            </a:r>
          </a:p>
        </p:txBody>
      </p:sp>
      <p:sp>
        <p:nvSpPr>
          <p:cNvPr id="5" name="TextBox 5"/>
          <p:cNvSpPr txBox="1"/>
          <p:nvPr/>
        </p:nvSpPr>
        <p:spPr>
          <a:xfrm>
            <a:off x="1788465" y="2457449"/>
            <a:ext cx="14711069" cy="4270336"/>
          </a:xfrm>
          <a:prstGeom prst="rect">
            <a:avLst/>
          </a:prstGeom>
        </p:spPr>
        <p:txBody>
          <a:bodyPr lIns="0" tIns="0" rIns="0" bIns="0" rtlCol="0" anchor="t">
            <a:spAutoFit/>
          </a:bodyPr>
          <a:lstStyle/>
          <a:p>
            <a:pPr marL="647695" lvl="1" indent="-323848" algn="l">
              <a:lnSpc>
                <a:spcPts val="4199"/>
              </a:lnSpc>
              <a:buFont typeface="Arial"/>
              <a:buChar char="•"/>
            </a:pPr>
            <a:r>
              <a:rPr lang="en-US" sz="2999" b="1" dirty="0">
                <a:solidFill>
                  <a:srgbClr val="000000"/>
                </a:solidFill>
                <a:latin typeface="Roboto Bold"/>
                <a:ea typeface="Roboto Bold"/>
                <a:cs typeface="Roboto Bold"/>
                <a:sym typeface="Roboto Bold"/>
              </a:rPr>
              <a:t>Contact the Berkeley Rent Board</a:t>
            </a:r>
            <a:r>
              <a:rPr lang="en-US" sz="2999" dirty="0">
                <a:solidFill>
                  <a:srgbClr val="000000"/>
                </a:solidFill>
                <a:latin typeface="Roboto"/>
                <a:ea typeface="Roboto"/>
                <a:cs typeface="Roboto"/>
                <a:sym typeface="Roboto"/>
              </a:rPr>
              <a:t>.</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Before ‘in contract,’ confirm whether buyer is inheriting fees/penalties and code violations.</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Tenants are NOT required to sign new lease; you inherit their existing lease.</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Tenant Estoppel not always required in existing lease.</a:t>
            </a:r>
          </a:p>
          <a:p>
            <a:pPr marL="647695" lvl="1" indent="-323848" algn="l">
              <a:lnSpc>
                <a:spcPts val="4199"/>
              </a:lnSpc>
              <a:buFont typeface="Arial"/>
              <a:buChar char="•"/>
            </a:pPr>
            <a:r>
              <a:rPr lang="en-US" sz="2999" dirty="0">
                <a:solidFill>
                  <a:srgbClr val="000000"/>
                </a:solidFill>
                <a:latin typeface="Roboto"/>
                <a:ea typeface="Roboto"/>
                <a:cs typeface="Roboto"/>
                <a:sym typeface="Roboto"/>
              </a:rPr>
              <a:t>Ask Seller/Owner for their “Rent Roll” and compare to RSB’s “Apparent Lawful Rent Ceiling”.</a:t>
            </a:r>
          </a:p>
          <a:p>
            <a:pPr algn="l">
              <a:lnSpc>
                <a:spcPts val="4199"/>
              </a:lnSpc>
            </a:pPr>
            <a:endParaRPr lang="en-US" sz="2999" dirty="0">
              <a:solidFill>
                <a:srgbClr val="00000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32</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567860" y="3893478"/>
            <a:ext cx="15152279" cy="4016375"/>
          </a:xfrm>
          <a:prstGeom prst="rect">
            <a:avLst/>
          </a:prstGeom>
        </p:spPr>
        <p:txBody>
          <a:bodyPr lIns="0" tIns="0" rIns="0" bIns="0" rtlCol="0" anchor="t">
            <a:spAutoFit/>
          </a:bodyPr>
          <a:lstStyle/>
          <a:p>
            <a:pPr algn="l">
              <a:lnSpc>
                <a:spcPts val="5599"/>
              </a:lnSpc>
            </a:pPr>
            <a:r>
              <a:rPr lang="en-US" sz="3999" b="1">
                <a:solidFill>
                  <a:srgbClr val="000000"/>
                </a:solidFill>
                <a:latin typeface="Roboto Bold"/>
                <a:ea typeface="Roboto Bold"/>
                <a:cs typeface="Roboto Bold"/>
                <a:sym typeface="Roboto Bold"/>
              </a:rPr>
              <a:t>Be aware that there are other city agencies that property owners are required to comply with, including:</a:t>
            </a:r>
          </a:p>
          <a:p>
            <a:pPr algn="l">
              <a:lnSpc>
                <a:spcPts val="4199"/>
              </a:lnSpc>
            </a:pPr>
            <a:endParaRPr lang="en-US" sz="3999" b="1">
              <a:solidFill>
                <a:srgbClr val="000000"/>
              </a:solidFill>
              <a:latin typeface="Roboto Bold"/>
              <a:ea typeface="Roboto Bold"/>
              <a:cs typeface="Roboto Bold"/>
              <a:sym typeface="Roboto Bold"/>
            </a:endParaRPr>
          </a:p>
          <a:p>
            <a:pPr marL="2590781" lvl="4" indent="-518156" algn="l">
              <a:lnSpc>
                <a:spcPts val="4199"/>
              </a:lnSpc>
              <a:buFont typeface="Arial"/>
              <a:buChar char="•"/>
            </a:pPr>
            <a:r>
              <a:rPr lang="en-US" sz="2999">
                <a:solidFill>
                  <a:srgbClr val="000000"/>
                </a:solidFill>
                <a:latin typeface="Roboto"/>
                <a:ea typeface="Roboto"/>
                <a:cs typeface="Roboto"/>
                <a:sym typeface="Roboto"/>
              </a:rPr>
              <a:t>Rental Housing Safety Program</a:t>
            </a:r>
          </a:p>
          <a:p>
            <a:pPr marL="2590781" lvl="4" indent="-518156" algn="l">
              <a:lnSpc>
                <a:spcPts val="4199"/>
              </a:lnSpc>
              <a:buFont typeface="Arial"/>
              <a:buChar char="•"/>
            </a:pPr>
            <a:r>
              <a:rPr lang="en-US" sz="2999">
                <a:solidFill>
                  <a:srgbClr val="000000"/>
                </a:solidFill>
                <a:latin typeface="Roboto"/>
                <a:ea typeface="Roboto"/>
                <a:cs typeface="Roboto"/>
                <a:sym typeface="Roboto"/>
              </a:rPr>
              <a:t>Business License </a:t>
            </a:r>
          </a:p>
          <a:p>
            <a:pPr marL="2590781" lvl="4" indent="-518156" algn="l">
              <a:lnSpc>
                <a:spcPts val="4199"/>
              </a:lnSpc>
              <a:buFont typeface="Arial"/>
              <a:buChar char="•"/>
            </a:pPr>
            <a:r>
              <a:rPr lang="en-US" sz="2999">
                <a:solidFill>
                  <a:srgbClr val="000000"/>
                </a:solidFill>
                <a:latin typeface="Roboto"/>
                <a:ea typeface="Roboto"/>
                <a:cs typeface="Roboto"/>
                <a:sym typeface="Roboto"/>
              </a:rPr>
              <a:t>Fire Inspection </a:t>
            </a:r>
          </a:p>
          <a:p>
            <a:pPr marL="2590781" lvl="4" indent="-518156" algn="l">
              <a:lnSpc>
                <a:spcPts val="4199"/>
              </a:lnSpc>
              <a:buFont typeface="Arial"/>
              <a:buChar char="•"/>
            </a:pPr>
            <a:r>
              <a:rPr lang="en-US" sz="2999">
                <a:solidFill>
                  <a:srgbClr val="000000"/>
                </a:solidFill>
                <a:latin typeface="Roboto"/>
                <a:ea typeface="Roboto"/>
                <a:cs typeface="Roboto"/>
                <a:sym typeface="Roboto"/>
              </a:rPr>
              <a:t>Sewer Service Fee</a:t>
            </a:r>
          </a:p>
        </p:txBody>
      </p:sp>
      <p:sp>
        <p:nvSpPr>
          <p:cNvPr id="5" name="Freeform 5"/>
          <p:cNvSpPr/>
          <p:nvPr/>
        </p:nvSpPr>
        <p:spPr>
          <a:xfrm>
            <a:off x="7973607" y="1244503"/>
            <a:ext cx="2165468" cy="1873130"/>
          </a:xfrm>
          <a:custGeom>
            <a:avLst/>
            <a:gdLst/>
            <a:ahLst/>
            <a:cxnLst/>
            <a:rect l="l" t="t" r="r" b="b"/>
            <a:pathLst>
              <a:path w="2165468" h="1873130">
                <a:moveTo>
                  <a:pt x="0" y="0"/>
                </a:moveTo>
                <a:lnTo>
                  <a:pt x="2165468" y="0"/>
                </a:lnTo>
                <a:lnTo>
                  <a:pt x="2165468" y="1873129"/>
                </a:lnTo>
                <a:lnTo>
                  <a:pt x="0" y="1873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AutoShape 2"/>
          <p:cNvSpPr/>
          <p:nvPr/>
        </p:nvSpPr>
        <p:spPr>
          <a:xfrm flipH="1">
            <a:off x="1313242" y="4816535"/>
            <a:ext cx="16230600" cy="0"/>
          </a:xfrm>
          <a:prstGeom prst="line">
            <a:avLst/>
          </a:prstGeom>
          <a:ln w="19050" cap="flat">
            <a:solidFill>
              <a:srgbClr val="FFFFFF"/>
            </a:solidFill>
            <a:prstDash val="solid"/>
            <a:headEnd type="none" w="sm" len="sm"/>
            <a:tailEnd type="none" w="sm" len="sm"/>
          </a:ln>
        </p:spPr>
        <p:txBody>
          <a:bodyPr/>
          <a:lstStyle/>
          <a:p>
            <a:endParaRPr lang="en-US"/>
          </a:p>
        </p:txBody>
      </p:sp>
      <p:sp>
        <p:nvSpPr>
          <p:cNvPr id="3" name="Freeform 3"/>
          <p:cNvSpPr/>
          <p:nvPr/>
        </p:nvSpPr>
        <p:spPr>
          <a:xfrm>
            <a:off x="2522561" y="5903755"/>
            <a:ext cx="724823" cy="1035462"/>
          </a:xfrm>
          <a:custGeom>
            <a:avLst/>
            <a:gdLst/>
            <a:ahLst/>
            <a:cxnLst/>
            <a:rect l="l" t="t" r="r" b="b"/>
            <a:pathLst>
              <a:path w="724823" h="1035462">
                <a:moveTo>
                  <a:pt x="0" y="0"/>
                </a:moveTo>
                <a:lnTo>
                  <a:pt x="724823" y="0"/>
                </a:lnTo>
                <a:lnTo>
                  <a:pt x="724823" y="1035462"/>
                </a:lnTo>
                <a:lnTo>
                  <a:pt x="0" y="10354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211817" y="7597924"/>
            <a:ext cx="1064557" cy="1064557"/>
          </a:xfrm>
          <a:custGeom>
            <a:avLst/>
            <a:gdLst/>
            <a:ahLst/>
            <a:cxnLst/>
            <a:rect l="l" t="t" r="r" b="b"/>
            <a:pathLst>
              <a:path w="1064557" h="1064557">
                <a:moveTo>
                  <a:pt x="0" y="0"/>
                </a:moveTo>
                <a:lnTo>
                  <a:pt x="1064557" y="0"/>
                </a:lnTo>
                <a:lnTo>
                  <a:pt x="1064557" y="1064557"/>
                </a:lnTo>
                <a:lnTo>
                  <a:pt x="0" y="1064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211817" y="5903755"/>
            <a:ext cx="1064557" cy="1064557"/>
          </a:xfrm>
          <a:custGeom>
            <a:avLst/>
            <a:gdLst/>
            <a:ahLst/>
            <a:cxnLst/>
            <a:rect l="l" t="t" r="r" b="b"/>
            <a:pathLst>
              <a:path w="1064557" h="1064557">
                <a:moveTo>
                  <a:pt x="0" y="0"/>
                </a:moveTo>
                <a:lnTo>
                  <a:pt x="1064557" y="0"/>
                </a:lnTo>
                <a:lnTo>
                  <a:pt x="1064557" y="1064558"/>
                </a:lnTo>
                <a:lnTo>
                  <a:pt x="0" y="1064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715603" y="496832"/>
            <a:ext cx="4549299" cy="2274649"/>
          </a:xfrm>
          <a:custGeom>
            <a:avLst/>
            <a:gdLst/>
            <a:ahLst/>
            <a:cxnLst/>
            <a:rect l="l" t="t" r="r" b="b"/>
            <a:pathLst>
              <a:path w="4549299" h="2274649">
                <a:moveTo>
                  <a:pt x="0" y="0"/>
                </a:moveTo>
                <a:lnTo>
                  <a:pt x="4549298" y="0"/>
                </a:lnTo>
                <a:lnTo>
                  <a:pt x="4549298" y="2274649"/>
                </a:lnTo>
                <a:lnTo>
                  <a:pt x="0" y="2274649"/>
                </a:lnTo>
                <a:lnTo>
                  <a:pt x="0" y="0"/>
                </a:lnTo>
                <a:close/>
              </a:path>
            </a:pathLst>
          </a:custGeom>
          <a:blipFill>
            <a:blip r:embed="rId8"/>
            <a:stretch>
              <a:fillRect/>
            </a:stretch>
          </a:blipFill>
        </p:spPr>
        <p:txBody>
          <a:bodyPr/>
          <a:lstStyle/>
          <a:p>
            <a:endParaRPr lang="en-US"/>
          </a:p>
        </p:txBody>
      </p:sp>
      <p:sp>
        <p:nvSpPr>
          <p:cNvPr id="7" name="TextBox 7"/>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33</a:t>
            </a:r>
          </a:p>
        </p:txBody>
      </p:sp>
      <p:sp>
        <p:nvSpPr>
          <p:cNvPr id="8" name="TextBox 8"/>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9" name="TextBox 9"/>
          <p:cNvSpPr txBox="1"/>
          <p:nvPr/>
        </p:nvSpPr>
        <p:spPr>
          <a:xfrm>
            <a:off x="5386702" y="2111435"/>
            <a:ext cx="7514596" cy="1295400"/>
          </a:xfrm>
          <a:prstGeom prst="rect">
            <a:avLst/>
          </a:prstGeom>
        </p:spPr>
        <p:txBody>
          <a:bodyPr lIns="0" tIns="0" rIns="0" bIns="0" rtlCol="0" anchor="t">
            <a:spAutoFit/>
          </a:bodyPr>
          <a:lstStyle/>
          <a:p>
            <a:pPr algn="ctr">
              <a:lnSpc>
                <a:spcPts val="10500"/>
              </a:lnSpc>
            </a:pPr>
            <a:r>
              <a:rPr lang="en-US" sz="7500" b="1" spc="-412">
                <a:solidFill>
                  <a:srgbClr val="FFFFFF"/>
                </a:solidFill>
                <a:latin typeface="Roboto Bold"/>
                <a:ea typeface="Roboto Bold"/>
                <a:cs typeface="Roboto Bold"/>
                <a:sym typeface="Roboto Bold"/>
              </a:rPr>
              <a:t>Thank you!</a:t>
            </a:r>
          </a:p>
        </p:txBody>
      </p:sp>
      <p:sp>
        <p:nvSpPr>
          <p:cNvPr id="10" name="TextBox 10"/>
          <p:cNvSpPr txBox="1"/>
          <p:nvPr/>
        </p:nvSpPr>
        <p:spPr>
          <a:xfrm>
            <a:off x="10819399" y="5783829"/>
            <a:ext cx="4717129" cy="440055"/>
          </a:xfrm>
          <a:prstGeom prst="rect">
            <a:avLst/>
          </a:prstGeom>
        </p:spPr>
        <p:txBody>
          <a:bodyPr lIns="0" tIns="0" rIns="0" bIns="0" rtlCol="0" anchor="t">
            <a:spAutoFit/>
          </a:bodyPr>
          <a:lstStyle/>
          <a:p>
            <a:pPr algn="l">
              <a:lnSpc>
                <a:spcPts val="3360"/>
              </a:lnSpc>
            </a:pPr>
            <a:r>
              <a:rPr lang="en-US" sz="3000" b="1">
                <a:solidFill>
                  <a:srgbClr val="FFFFFF"/>
                </a:solidFill>
                <a:latin typeface="Roboto Bold"/>
                <a:ea typeface="Roboto Bold"/>
                <a:cs typeface="Roboto Bold"/>
                <a:sym typeface="Roboto Bold"/>
              </a:rPr>
              <a:t>Join Our Email List!</a:t>
            </a:r>
          </a:p>
        </p:txBody>
      </p:sp>
      <p:sp>
        <p:nvSpPr>
          <p:cNvPr id="11" name="TextBox 11"/>
          <p:cNvSpPr txBox="1"/>
          <p:nvPr/>
        </p:nvSpPr>
        <p:spPr>
          <a:xfrm>
            <a:off x="10819399" y="6233409"/>
            <a:ext cx="4946040" cy="927227"/>
          </a:xfrm>
          <a:prstGeom prst="rect">
            <a:avLst/>
          </a:prstGeom>
        </p:spPr>
        <p:txBody>
          <a:bodyPr lIns="0" tIns="0" rIns="0" bIns="0" rtlCol="0" anchor="t">
            <a:spAutoFit/>
          </a:bodyPr>
          <a:lstStyle/>
          <a:p>
            <a:pPr algn="l">
              <a:lnSpc>
                <a:spcPts val="2463"/>
              </a:lnSpc>
            </a:pPr>
            <a:r>
              <a:rPr lang="en-US" sz="2199">
                <a:solidFill>
                  <a:srgbClr val="FFFFFF"/>
                </a:solidFill>
                <a:latin typeface="Roboto"/>
                <a:ea typeface="Roboto"/>
                <a:cs typeface="Roboto"/>
                <a:sym typeface="Roboto"/>
              </a:rPr>
              <a:t>Policy Updates, Regulation Reminders, Education, and More!</a:t>
            </a:r>
          </a:p>
          <a:p>
            <a:pPr algn="l">
              <a:lnSpc>
                <a:spcPts val="2463"/>
              </a:lnSpc>
            </a:pPr>
            <a:r>
              <a:rPr lang="en-US" sz="2199" u="sng">
                <a:solidFill>
                  <a:srgbClr val="FFFFFF"/>
                </a:solidFill>
                <a:latin typeface="Roboto"/>
                <a:ea typeface="Roboto"/>
                <a:cs typeface="Roboto"/>
                <a:sym typeface="Roboto"/>
              </a:rPr>
              <a:t>bit.ly/RSBmailinglists</a:t>
            </a:r>
          </a:p>
        </p:txBody>
      </p:sp>
      <p:sp>
        <p:nvSpPr>
          <p:cNvPr id="12" name="TextBox 12"/>
          <p:cNvSpPr txBox="1"/>
          <p:nvPr/>
        </p:nvSpPr>
        <p:spPr>
          <a:xfrm>
            <a:off x="3707029" y="6288575"/>
            <a:ext cx="4768304" cy="1841627"/>
          </a:xfrm>
          <a:prstGeom prst="rect">
            <a:avLst/>
          </a:prstGeom>
        </p:spPr>
        <p:txBody>
          <a:bodyPr lIns="0" tIns="0" rIns="0" bIns="0" rtlCol="0" anchor="t">
            <a:spAutoFit/>
          </a:bodyPr>
          <a:lstStyle/>
          <a:p>
            <a:pPr algn="l">
              <a:lnSpc>
                <a:spcPts val="2463"/>
              </a:lnSpc>
            </a:pPr>
            <a:r>
              <a:rPr lang="en-US" sz="2199">
                <a:solidFill>
                  <a:srgbClr val="FFFFFF"/>
                </a:solidFill>
                <a:latin typeface="Roboto"/>
                <a:ea typeface="Roboto"/>
                <a:cs typeface="Roboto"/>
                <a:sym typeface="Roboto"/>
              </a:rPr>
              <a:t>2000 Center Street Suite 400</a:t>
            </a:r>
          </a:p>
          <a:p>
            <a:pPr algn="l">
              <a:lnSpc>
                <a:spcPts val="2463"/>
              </a:lnSpc>
            </a:pPr>
            <a:r>
              <a:rPr lang="en-US" sz="2199">
                <a:solidFill>
                  <a:srgbClr val="FFFFFF"/>
                </a:solidFill>
                <a:latin typeface="Roboto"/>
                <a:ea typeface="Roboto"/>
                <a:cs typeface="Roboto"/>
                <a:sym typeface="Roboto"/>
              </a:rPr>
              <a:t>Berkeley, CA 94707</a:t>
            </a:r>
          </a:p>
          <a:p>
            <a:pPr algn="l">
              <a:lnSpc>
                <a:spcPts val="2463"/>
              </a:lnSpc>
            </a:pPr>
            <a:r>
              <a:rPr lang="en-US" sz="2199">
                <a:solidFill>
                  <a:srgbClr val="FFFFFF"/>
                </a:solidFill>
                <a:latin typeface="Roboto"/>
                <a:ea typeface="Roboto"/>
                <a:cs typeface="Roboto"/>
                <a:sym typeface="Roboto"/>
              </a:rPr>
              <a:t>Open Hours: M, T, Th, F, 9 am - 4:45 pm</a:t>
            </a:r>
          </a:p>
          <a:p>
            <a:pPr algn="l">
              <a:lnSpc>
                <a:spcPts val="2463"/>
              </a:lnSpc>
            </a:pPr>
            <a:r>
              <a:rPr lang="en-US" sz="2199">
                <a:solidFill>
                  <a:srgbClr val="FFFFFF"/>
                </a:solidFill>
                <a:latin typeface="Roboto"/>
                <a:ea typeface="Roboto"/>
                <a:cs typeface="Roboto"/>
                <a:sym typeface="Roboto"/>
              </a:rPr>
              <a:t>(510) 981-RENT (7368) </a:t>
            </a:r>
          </a:p>
          <a:p>
            <a:pPr algn="l">
              <a:lnSpc>
                <a:spcPts val="2463"/>
              </a:lnSpc>
            </a:pPr>
            <a:r>
              <a:rPr lang="en-US" sz="2199" u="sng">
                <a:solidFill>
                  <a:srgbClr val="FFFFFF"/>
                </a:solidFill>
                <a:latin typeface="Roboto"/>
                <a:ea typeface="Roboto"/>
                <a:cs typeface="Roboto"/>
                <a:sym typeface="Roboto"/>
              </a:rPr>
              <a:t>rent@berkeleyca.gov </a:t>
            </a:r>
          </a:p>
          <a:p>
            <a:pPr algn="l">
              <a:lnSpc>
                <a:spcPts val="2463"/>
              </a:lnSpc>
            </a:pPr>
            <a:r>
              <a:rPr lang="en-US" sz="2199" u="sng">
                <a:solidFill>
                  <a:srgbClr val="FFFFFF"/>
                </a:solidFill>
                <a:latin typeface="Roboto"/>
                <a:ea typeface="Roboto"/>
                <a:cs typeface="Roboto"/>
                <a:sym typeface="Roboto"/>
              </a:rPr>
              <a:t>rentboard.berkeleyca.gov/</a:t>
            </a:r>
          </a:p>
        </p:txBody>
      </p:sp>
      <p:sp>
        <p:nvSpPr>
          <p:cNvPr id="13" name="TextBox 13"/>
          <p:cNvSpPr txBox="1"/>
          <p:nvPr/>
        </p:nvSpPr>
        <p:spPr>
          <a:xfrm>
            <a:off x="3707029" y="5838995"/>
            <a:ext cx="3326606" cy="440055"/>
          </a:xfrm>
          <a:prstGeom prst="rect">
            <a:avLst/>
          </a:prstGeom>
        </p:spPr>
        <p:txBody>
          <a:bodyPr lIns="0" tIns="0" rIns="0" bIns="0" rtlCol="0" anchor="t">
            <a:spAutoFit/>
          </a:bodyPr>
          <a:lstStyle/>
          <a:p>
            <a:pPr algn="l">
              <a:lnSpc>
                <a:spcPts val="3360"/>
              </a:lnSpc>
            </a:pPr>
            <a:r>
              <a:rPr lang="en-US" sz="3000" b="1">
                <a:solidFill>
                  <a:srgbClr val="FFFFFF"/>
                </a:solidFill>
                <a:latin typeface="Roboto Bold"/>
                <a:ea typeface="Roboto Bold"/>
                <a:cs typeface="Roboto Bold"/>
                <a:sym typeface="Roboto Bold"/>
              </a:rPr>
              <a:t>Contact Us</a:t>
            </a:r>
          </a:p>
        </p:txBody>
      </p:sp>
      <p:sp>
        <p:nvSpPr>
          <p:cNvPr id="14" name="TextBox 14"/>
          <p:cNvSpPr txBox="1"/>
          <p:nvPr/>
        </p:nvSpPr>
        <p:spPr>
          <a:xfrm>
            <a:off x="10819399" y="7764569"/>
            <a:ext cx="4048906" cy="740791"/>
          </a:xfrm>
          <a:prstGeom prst="rect">
            <a:avLst/>
          </a:prstGeom>
        </p:spPr>
        <p:txBody>
          <a:bodyPr lIns="0" tIns="0" rIns="0" bIns="0" rtlCol="0" anchor="t">
            <a:spAutoFit/>
          </a:bodyPr>
          <a:lstStyle/>
          <a:p>
            <a:pPr algn="l">
              <a:lnSpc>
                <a:spcPts val="3360"/>
              </a:lnSpc>
            </a:pPr>
            <a:r>
              <a:rPr lang="en-US" sz="3000" b="1">
                <a:solidFill>
                  <a:srgbClr val="FFFFFF"/>
                </a:solidFill>
                <a:latin typeface="Roboto Bold"/>
                <a:ea typeface="Roboto Bold"/>
                <a:cs typeface="Roboto Bold"/>
                <a:sym typeface="Roboto Bold"/>
              </a:rPr>
              <a:t>Follow Us on Facebook</a:t>
            </a:r>
          </a:p>
          <a:p>
            <a:pPr algn="l">
              <a:lnSpc>
                <a:spcPts val="2463"/>
              </a:lnSpc>
            </a:pPr>
            <a:r>
              <a:rPr lang="en-US" sz="2199" b="1">
                <a:solidFill>
                  <a:srgbClr val="FFFFFF"/>
                </a:solidFill>
                <a:latin typeface="Roboto Bold"/>
                <a:ea typeface="Roboto Bold"/>
                <a:cs typeface="Roboto Bold"/>
                <a:sym typeface="Roboto Bold"/>
              </a:rPr>
              <a:t>@</a:t>
            </a:r>
            <a:r>
              <a:rPr lang="en-US" sz="2199">
                <a:solidFill>
                  <a:srgbClr val="FFFFFF"/>
                </a:solidFill>
                <a:latin typeface="Roboto"/>
                <a:ea typeface="Roboto"/>
                <a:cs typeface="Roboto"/>
                <a:sym typeface="Roboto"/>
              </a:rPr>
              <a:t>BerkeleyRentBoard</a:t>
            </a:r>
          </a:p>
        </p:txBody>
      </p:sp>
      <p:sp>
        <p:nvSpPr>
          <p:cNvPr id="15" name="TextBox 15"/>
          <p:cNvSpPr txBox="1"/>
          <p:nvPr/>
        </p:nvSpPr>
        <p:spPr>
          <a:xfrm>
            <a:off x="6760173" y="3302060"/>
            <a:ext cx="4767654" cy="863600"/>
          </a:xfrm>
          <a:prstGeom prst="rect">
            <a:avLst/>
          </a:prstGeom>
        </p:spPr>
        <p:txBody>
          <a:bodyPr lIns="0" tIns="0" rIns="0" bIns="0" rtlCol="0" anchor="t">
            <a:spAutoFit/>
          </a:bodyPr>
          <a:lstStyle/>
          <a:p>
            <a:pPr algn="ctr">
              <a:lnSpc>
                <a:spcPts val="7000"/>
              </a:lnSpc>
            </a:pPr>
            <a:r>
              <a:rPr lang="en-US" sz="5000">
                <a:solidFill>
                  <a:srgbClr val="FFFFFF"/>
                </a:solidFill>
                <a:latin typeface="Roboto"/>
                <a:ea typeface="Roboto"/>
                <a:cs typeface="Roboto"/>
                <a:sym typeface="Roboto"/>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92471" y="4427134"/>
            <a:ext cx="13959646" cy="2505021"/>
            <a:chOff x="0" y="0"/>
            <a:chExt cx="18612861" cy="3340028"/>
          </a:xfrm>
        </p:grpSpPr>
        <p:sp>
          <p:nvSpPr>
            <p:cNvPr id="3" name="AutoShape 3"/>
            <p:cNvSpPr/>
            <p:nvPr/>
          </p:nvSpPr>
          <p:spPr>
            <a:xfrm flipV="1">
              <a:off x="0" y="1658213"/>
              <a:ext cx="18612861" cy="0"/>
            </a:xfrm>
            <a:prstGeom prst="line">
              <a:avLst/>
            </a:prstGeom>
            <a:ln w="76200" cap="rnd">
              <a:solidFill>
                <a:srgbClr val="414042"/>
              </a:solidFill>
              <a:prstDash val="sysDash"/>
              <a:headEnd type="oval" w="lg" len="lg"/>
              <a:tailEnd type="arrow" w="med" len="sm"/>
            </a:ln>
          </p:spPr>
          <p:txBody>
            <a:bodyPr/>
            <a:lstStyle/>
            <a:p>
              <a:endParaRPr lang="en-US"/>
            </a:p>
          </p:txBody>
        </p:sp>
        <p:grpSp>
          <p:nvGrpSpPr>
            <p:cNvPr id="4" name="Group 4"/>
            <p:cNvGrpSpPr/>
            <p:nvPr/>
          </p:nvGrpSpPr>
          <p:grpSpPr>
            <a:xfrm>
              <a:off x="1294373" y="1277213"/>
              <a:ext cx="762000" cy="762000"/>
              <a:chOff x="0" y="0"/>
              <a:chExt cx="2217531" cy="2217531"/>
            </a:xfrm>
          </p:grpSpPr>
          <p:sp>
            <p:nvSpPr>
              <p:cNvPr id="5" name="Freeform 5"/>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D1D3D4"/>
                </a:solidFill>
                <a:prstDash val="solid"/>
                <a:miter/>
              </a:ln>
            </p:spPr>
            <p:txBody>
              <a:bodyPr/>
              <a:lstStyle/>
              <a:p>
                <a:endParaRPr lang="en-US"/>
              </a:p>
            </p:txBody>
          </p:sp>
          <p:sp>
            <p:nvSpPr>
              <p:cNvPr id="6" name="TextBox 6"/>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7" name="Group 7"/>
            <p:cNvGrpSpPr/>
            <p:nvPr/>
          </p:nvGrpSpPr>
          <p:grpSpPr>
            <a:xfrm>
              <a:off x="1484873" y="1467713"/>
              <a:ext cx="381000" cy="381000"/>
              <a:chOff x="0" y="0"/>
              <a:chExt cx="2217531" cy="2217531"/>
            </a:xfrm>
          </p:grpSpPr>
          <p:sp>
            <p:nvSpPr>
              <p:cNvPr id="8" name="Freeform 8"/>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D1D3D4"/>
              </a:solidFill>
              <a:ln cap="sq">
                <a:noFill/>
                <a:prstDash val="solid"/>
                <a:miter/>
              </a:ln>
            </p:spPr>
            <p:txBody>
              <a:bodyPr/>
              <a:lstStyle/>
              <a:p>
                <a:endParaRPr lang="en-US"/>
              </a:p>
            </p:txBody>
          </p:sp>
          <p:sp>
            <p:nvSpPr>
              <p:cNvPr id="9" name="TextBox 9"/>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10" name="Group 10"/>
            <p:cNvGrpSpPr/>
            <p:nvPr/>
          </p:nvGrpSpPr>
          <p:grpSpPr>
            <a:xfrm>
              <a:off x="16644361" y="1277213"/>
              <a:ext cx="762000" cy="762000"/>
              <a:chOff x="0" y="0"/>
              <a:chExt cx="2217531" cy="2217531"/>
            </a:xfrm>
          </p:grpSpPr>
          <p:sp>
            <p:nvSpPr>
              <p:cNvPr id="11" name="Freeform 11"/>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3B7B9B"/>
                </a:solidFill>
                <a:prstDash val="solid"/>
                <a:miter/>
              </a:ln>
            </p:spPr>
            <p:txBody>
              <a:bodyPr/>
              <a:lstStyle/>
              <a:p>
                <a:endParaRPr lang="en-US"/>
              </a:p>
            </p:txBody>
          </p:sp>
          <p:sp>
            <p:nvSpPr>
              <p:cNvPr id="12" name="TextBox 12"/>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13" name="Group 13"/>
            <p:cNvGrpSpPr/>
            <p:nvPr/>
          </p:nvGrpSpPr>
          <p:grpSpPr>
            <a:xfrm>
              <a:off x="16834861" y="1467713"/>
              <a:ext cx="381000" cy="381000"/>
              <a:chOff x="0" y="0"/>
              <a:chExt cx="2217531" cy="2217531"/>
            </a:xfrm>
          </p:grpSpPr>
          <p:sp>
            <p:nvSpPr>
              <p:cNvPr id="14" name="Freeform 14"/>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3B7B9B"/>
              </a:solidFill>
              <a:ln cap="sq">
                <a:noFill/>
                <a:prstDash val="solid"/>
                <a:miter/>
              </a:ln>
            </p:spPr>
            <p:txBody>
              <a:bodyPr/>
              <a:lstStyle/>
              <a:p>
                <a:endParaRPr lang="en-US"/>
              </a:p>
            </p:txBody>
          </p:sp>
          <p:sp>
            <p:nvSpPr>
              <p:cNvPr id="15" name="TextBox 15"/>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16" name="Group 16"/>
            <p:cNvGrpSpPr/>
            <p:nvPr/>
          </p:nvGrpSpPr>
          <p:grpSpPr>
            <a:xfrm>
              <a:off x="10503452" y="1277213"/>
              <a:ext cx="762000" cy="762000"/>
              <a:chOff x="0" y="0"/>
              <a:chExt cx="2217531" cy="2217531"/>
            </a:xfrm>
          </p:grpSpPr>
          <p:sp>
            <p:nvSpPr>
              <p:cNvPr id="17" name="Freeform 17"/>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768E47"/>
                </a:solidFill>
                <a:prstDash val="solid"/>
                <a:miter/>
              </a:ln>
            </p:spPr>
            <p:txBody>
              <a:bodyPr/>
              <a:lstStyle/>
              <a:p>
                <a:endParaRPr lang="en-US"/>
              </a:p>
            </p:txBody>
          </p:sp>
          <p:sp>
            <p:nvSpPr>
              <p:cNvPr id="18" name="TextBox 18"/>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19" name="Group 19"/>
            <p:cNvGrpSpPr/>
            <p:nvPr/>
          </p:nvGrpSpPr>
          <p:grpSpPr>
            <a:xfrm>
              <a:off x="10693952" y="1467713"/>
              <a:ext cx="381000" cy="381000"/>
              <a:chOff x="0" y="0"/>
              <a:chExt cx="2217531" cy="2217531"/>
            </a:xfrm>
          </p:grpSpPr>
          <p:sp>
            <p:nvSpPr>
              <p:cNvPr id="20" name="Freeform 20"/>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768E47"/>
              </a:solidFill>
              <a:ln cap="sq">
                <a:noFill/>
                <a:prstDash val="solid"/>
                <a:miter/>
              </a:ln>
            </p:spPr>
            <p:txBody>
              <a:bodyPr/>
              <a:lstStyle/>
              <a:p>
                <a:endParaRPr lang="en-US"/>
              </a:p>
            </p:txBody>
          </p:sp>
          <p:sp>
            <p:nvSpPr>
              <p:cNvPr id="21" name="TextBox 21"/>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22" name="Group 22"/>
            <p:cNvGrpSpPr/>
            <p:nvPr/>
          </p:nvGrpSpPr>
          <p:grpSpPr>
            <a:xfrm>
              <a:off x="13573906" y="1277213"/>
              <a:ext cx="762000" cy="762000"/>
              <a:chOff x="0" y="0"/>
              <a:chExt cx="2217531" cy="2217531"/>
            </a:xfrm>
          </p:grpSpPr>
          <p:sp>
            <p:nvSpPr>
              <p:cNvPr id="23" name="Freeform 23"/>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E0911A"/>
                </a:solidFill>
                <a:prstDash val="solid"/>
                <a:miter/>
              </a:ln>
            </p:spPr>
            <p:txBody>
              <a:bodyPr/>
              <a:lstStyle/>
              <a:p>
                <a:endParaRPr lang="en-US"/>
              </a:p>
            </p:txBody>
          </p:sp>
          <p:sp>
            <p:nvSpPr>
              <p:cNvPr id="24" name="TextBox 24"/>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25" name="Group 25"/>
            <p:cNvGrpSpPr/>
            <p:nvPr/>
          </p:nvGrpSpPr>
          <p:grpSpPr>
            <a:xfrm>
              <a:off x="13764406" y="1467713"/>
              <a:ext cx="381000" cy="381000"/>
              <a:chOff x="0" y="0"/>
              <a:chExt cx="2217531" cy="2217531"/>
            </a:xfrm>
          </p:grpSpPr>
          <p:sp>
            <p:nvSpPr>
              <p:cNvPr id="26" name="Freeform 26"/>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E0911A"/>
              </a:solidFill>
              <a:ln cap="sq">
                <a:noFill/>
                <a:prstDash val="solid"/>
                <a:miter/>
              </a:ln>
            </p:spPr>
            <p:txBody>
              <a:bodyPr/>
              <a:lstStyle/>
              <a:p>
                <a:endParaRPr lang="en-US"/>
              </a:p>
            </p:txBody>
          </p:sp>
          <p:sp>
            <p:nvSpPr>
              <p:cNvPr id="27" name="TextBox 27"/>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28" name="Group 28"/>
            <p:cNvGrpSpPr/>
            <p:nvPr/>
          </p:nvGrpSpPr>
          <p:grpSpPr>
            <a:xfrm>
              <a:off x="7433759" y="1277213"/>
              <a:ext cx="762000" cy="762000"/>
              <a:chOff x="0" y="0"/>
              <a:chExt cx="2217531" cy="2217531"/>
            </a:xfrm>
          </p:grpSpPr>
          <p:sp>
            <p:nvSpPr>
              <p:cNvPr id="29" name="Freeform 29"/>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0D1D29"/>
                </a:solidFill>
                <a:prstDash val="solid"/>
                <a:miter/>
              </a:ln>
            </p:spPr>
            <p:txBody>
              <a:bodyPr/>
              <a:lstStyle/>
              <a:p>
                <a:endParaRPr lang="en-US"/>
              </a:p>
            </p:txBody>
          </p:sp>
          <p:sp>
            <p:nvSpPr>
              <p:cNvPr id="30" name="TextBox 30"/>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31" name="Group 31"/>
            <p:cNvGrpSpPr/>
            <p:nvPr/>
          </p:nvGrpSpPr>
          <p:grpSpPr>
            <a:xfrm>
              <a:off x="7624259" y="1467713"/>
              <a:ext cx="381000" cy="381000"/>
              <a:chOff x="0" y="0"/>
              <a:chExt cx="2217531" cy="2217531"/>
            </a:xfrm>
          </p:grpSpPr>
          <p:sp>
            <p:nvSpPr>
              <p:cNvPr id="32" name="Freeform 32"/>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0D1D29"/>
              </a:solidFill>
              <a:ln cap="sq">
                <a:noFill/>
                <a:prstDash val="solid"/>
                <a:miter/>
              </a:ln>
            </p:spPr>
            <p:txBody>
              <a:bodyPr/>
              <a:lstStyle/>
              <a:p>
                <a:endParaRPr lang="en-US"/>
              </a:p>
            </p:txBody>
          </p:sp>
          <p:sp>
            <p:nvSpPr>
              <p:cNvPr id="33" name="TextBox 33"/>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34" name="Group 34"/>
            <p:cNvGrpSpPr/>
            <p:nvPr/>
          </p:nvGrpSpPr>
          <p:grpSpPr>
            <a:xfrm>
              <a:off x="4364066" y="1277213"/>
              <a:ext cx="762000" cy="762000"/>
              <a:chOff x="0" y="0"/>
              <a:chExt cx="2217531" cy="2217531"/>
            </a:xfrm>
          </p:grpSpPr>
          <p:sp>
            <p:nvSpPr>
              <p:cNvPr id="35" name="Freeform 35"/>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F1F2F2"/>
              </a:solidFill>
              <a:ln w="57150" cap="sq">
                <a:solidFill>
                  <a:srgbClr val="173C4E"/>
                </a:solidFill>
                <a:prstDash val="solid"/>
                <a:miter/>
              </a:ln>
            </p:spPr>
            <p:txBody>
              <a:bodyPr/>
              <a:lstStyle/>
              <a:p>
                <a:endParaRPr lang="en-US"/>
              </a:p>
            </p:txBody>
          </p:sp>
          <p:sp>
            <p:nvSpPr>
              <p:cNvPr id="36" name="TextBox 36"/>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grpSp>
          <p:nvGrpSpPr>
            <p:cNvPr id="37" name="Group 37"/>
            <p:cNvGrpSpPr/>
            <p:nvPr/>
          </p:nvGrpSpPr>
          <p:grpSpPr>
            <a:xfrm>
              <a:off x="4554566" y="1467713"/>
              <a:ext cx="381000" cy="381000"/>
              <a:chOff x="0" y="0"/>
              <a:chExt cx="2217531" cy="2217531"/>
            </a:xfrm>
          </p:grpSpPr>
          <p:sp>
            <p:nvSpPr>
              <p:cNvPr id="38" name="Freeform 38"/>
              <p:cNvSpPr/>
              <p:nvPr/>
            </p:nvSpPr>
            <p:spPr>
              <a:xfrm>
                <a:off x="0" y="0"/>
                <a:ext cx="2217531" cy="2217531"/>
              </a:xfrm>
              <a:custGeom>
                <a:avLst/>
                <a:gdLst/>
                <a:ahLst/>
                <a:cxnLst/>
                <a:rect l="l" t="t" r="r" b="b"/>
                <a:pathLst>
                  <a:path w="2217531" h="2217531">
                    <a:moveTo>
                      <a:pt x="1108765" y="0"/>
                    </a:moveTo>
                    <a:cubicBezTo>
                      <a:pt x="496411" y="0"/>
                      <a:pt x="0" y="496411"/>
                      <a:pt x="0" y="1108765"/>
                    </a:cubicBezTo>
                    <a:cubicBezTo>
                      <a:pt x="0" y="1721120"/>
                      <a:pt x="496411" y="2217531"/>
                      <a:pt x="1108765" y="2217531"/>
                    </a:cubicBezTo>
                    <a:cubicBezTo>
                      <a:pt x="1721120" y="2217531"/>
                      <a:pt x="2217531" y="1721120"/>
                      <a:pt x="2217531" y="1108765"/>
                    </a:cubicBezTo>
                    <a:cubicBezTo>
                      <a:pt x="2217531" y="496411"/>
                      <a:pt x="1721120" y="0"/>
                      <a:pt x="1108765" y="0"/>
                    </a:cubicBezTo>
                    <a:close/>
                  </a:path>
                </a:pathLst>
              </a:custGeom>
              <a:solidFill>
                <a:srgbClr val="173C4E"/>
              </a:solidFill>
              <a:ln cap="sq">
                <a:noFill/>
                <a:prstDash val="solid"/>
                <a:miter/>
              </a:ln>
            </p:spPr>
            <p:txBody>
              <a:bodyPr/>
              <a:lstStyle/>
              <a:p>
                <a:endParaRPr lang="en-US"/>
              </a:p>
            </p:txBody>
          </p:sp>
          <p:sp>
            <p:nvSpPr>
              <p:cNvPr id="39" name="TextBox 39"/>
              <p:cNvSpPr txBox="1"/>
              <p:nvPr/>
            </p:nvSpPr>
            <p:spPr>
              <a:xfrm>
                <a:off x="207894" y="169794"/>
                <a:ext cx="1801744" cy="1839844"/>
              </a:xfrm>
              <a:prstGeom prst="rect">
                <a:avLst/>
              </a:prstGeom>
            </p:spPr>
            <p:txBody>
              <a:bodyPr lIns="50800" tIns="50800" rIns="50800" bIns="50800" rtlCol="0" anchor="ctr"/>
              <a:lstStyle/>
              <a:p>
                <a:pPr algn="ctr">
                  <a:lnSpc>
                    <a:spcPts val="2086"/>
                  </a:lnSpc>
                </a:pPr>
                <a:endParaRPr/>
              </a:p>
            </p:txBody>
          </p:sp>
        </p:grpSp>
        <p:sp>
          <p:nvSpPr>
            <p:cNvPr id="40" name="AutoShape 40"/>
            <p:cNvSpPr/>
            <p:nvPr/>
          </p:nvSpPr>
          <p:spPr>
            <a:xfrm>
              <a:off x="1675373" y="2039213"/>
              <a:ext cx="0" cy="771298"/>
            </a:xfrm>
            <a:prstGeom prst="line">
              <a:avLst/>
            </a:prstGeom>
            <a:ln w="50800" cap="flat">
              <a:solidFill>
                <a:srgbClr val="D1D3D4"/>
              </a:solidFill>
              <a:prstDash val="solid"/>
              <a:headEnd type="none" w="sm" len="sm"/>
              <a:tailEnd type="diamond" w="lg" len="lg"/>
            </a:ln>
          </p:spPr>
          <p:txBody>
            <a:bodyPr/>
            <a:lstStyle/>
            <a:p>
              <a:endParaRPr lang="en-US"/>
            </a:p>
          </p:txBody>
        </p:sp>
        <p:sp>
          <p:nvSpPr>
            <p:cNvPr id="41" name="AutoShape 41"/>
            <p:cNvSpPr/>
            <p:nvPr/>
          </p:nvSpPr>
          <p:spPr>
            <a:xfrm>
              <a:off x="7814759" y="2039213"/>
              <a:ext cx="0" cy="771298"/>
            </a:xfrm>
            <a:prstGeom prst="line">
              <a:avLst/>
            </a:prstGeom>
            <a:ln w="50800" cap="flat">
              <a:solidFill>
                <a:srgbClr val="0D1D29"/>
              </a:solidFill>
              <a:prstDash val="solid"/>
              <a:headEnd type="none" w="sm" len="sm"/>
              <a:tailEnd type="diamond" w="lg" len="lg"/>
            </a:ln>
          </p:spPr>
          <p:txBody>
            <a:bodyPr/>
            <a:lstStyle/>
            <a:p>
              <a:endParaRPr lang="en-US"/>
            </a:p>
          </p:txBody>
        </p:sp>
        <p:sp>
          <p:nvSpPr>
            <p:cNvPr id="42" name="AutoShape 42"/>
            <p:cNvSpPr/>
            <p:nvPr/>
          </p:nvSpPr>
          <p:spPr>
            <a:xfrm>
              <a:off x="13954906" y="2039213"/>
              <a:ext cx="0" cy="771298"/>
            </a:xfrm>
            <a:prstGeom prst="line">
              <a:avLst/>
            </a:prstGeom>
            <a:ln w="50800" cap="flat">
              <a:solidFill>
                <a:srgbClr val="E0911A"/>
              </a:solidFill>
              <a:prstDash val="solid"/>
              <a:headEnd type="none" w="sm" len="sm"/>
              <a:tailEnd type="diamond" w="lg" len="lg"/>
            </a:ln>
          </p:spPr>
          <p:txBody>
            <a:bodyPr/>
            <a:lstStyle/>
            <a:p>
              <a:endParaRPr lang="en-US"/>
            </a:p>
          </p:txBody>
        </p:sp>
        <p:sp>
          <p:nvSpPr>
            <p:cNvPr id="43" name="AutoShape 43"/>
            <p:cNvSpPr/>
            <p:nvPr/>
          </p:nvSpPr>
          <p:spPr>
            <a:xfrm flipV="1">
              <a:off x="17025361" y="529517"/>
              <a:ext cx="0" cy="747696"/>
            </a:xfrm>
            <a:prstGeom prst="line">
              <a:avLst/>
            </a:prstGeom>
            <a:ln w="50800" cap="flat">
              <a:solidFill>
                <a:srgbClr val="3B7B9B"/>
              </a:solidFill>
              <a:prstDash val="solid"/>
              <a:headEnd type="none" w="sm" len="sm"/>
              <a:tailEnd type="diamond" w="lg" len="lg"/>
            </a:ln>
          </p:spPr>
          <p:txBody>
            <a:bodyPr/>
            <a:lstStyle/>
            <a:p>
              <a:endParaRPr lang="en-US"/>
            </a:p>
          </p:txBody>
        </p:sp>
        <p:sp>
          <p:nvSpPr>
            <p:cNvPr id="44" name="AutoShape 44"/>
            <p:cNvSpPr/>
            <p:nvPr/>
          </p:nvSpPr>
          <p:spPr>
            <a:xfrm flipV="1">
              <a:off x="10884452" y="529517"/>
              <a:ext cx="0" cy="747696"/>
            </a:xfrm>
            <a:prstGeom prst="line">
              <a:avLst/>
            </a:prstGeom>
            <a:ln w="50800" cap="flat">
              <a:solidFill>
                <a:srgbClr val="768E47"/>
              </a:solidFill>
              <a:prstDash val="solid"/>
              <a:headEnd type="none" w="sm" len="sm"/>
              <a:tailEnd type="diamond" w="lg" len="lg"/>
            </a:ln>
          </p:spPr>
          <p:txBody>
            <a:bodyPr/>
            <a:lstStyle/>
            <a:p>
              <a:endParaRPr lang="en-US"/>
            </a:p>
          </p:txBody>
        </p:sp>
        <p:sp>
          <p:nvSpPr>
            <p:cNvPr id="45" name="AutoShape 45"/>
            <p:cNvSpPr/>
            <p:nvPr/>
          </p:nvSpPr>
          <p:spPr>
            <a:xfrm flipV="1">
              <a:off x="4745066" y="529517"/>
              <a:ext cx="0" cy="747696"/>
            </a:xfrm>
            <a:prstGeom prst="line">
              <a:avLst/>
            </a:prstGeom>
            <a:ln w="50800" cap="flat">
              <a:solidFill>
                <a:srgbClr val="173C4E"/>
              </a:solidFill>
              <a:prstDash val="solid"/>
              <a:headEnd type="none" w="sm" len="sm"/>
              <a:tailEnd type="diamond" w="lg" len="lg"/>
            </a:ln>
          </p:spPr>
          <p:txBody>
            <a:bodyPr/>
            <a:lstStyle/>
            <a:p>
              <a:endParaRPr lang="en-US"/>
            </a:p>
          </p:txBody>
        </p:sp>
        <p:grpSp>
          <p:nvGrpSpPr>
            <p:cNvPr id="46" name="Group 46"/>
            <p:cNvGrpSpPr/>
            <p:nvPr/>
          </p:nvGrpSpPr>
          <p:grpSpPr>
            <a:xfrm>
              <a:off x="10152057" y="0"/>
              <a:ext cx="1464790" cy="630442"/>
              <a:chOff x="0" y="0"/>
              <a:chExt cx="289341" cy="124532"/>
            </a:xfrm>
          </p:grpSpPr>
          <p:sp>
            <p:nvSpPr>
              <p:cNvPr id="47" name="Freeform 47"/>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768E47"/>
              </a:solidFill>
            </p:spPr>
            <p:txBody>
              <a:bodyPr/>
              <a:lstStyle/>
              <a:p>
                <a:endParaRPr lang="en-US"/>
              </a:p>
            </p:txBody>
          </p:sp>
          <p:sp>
            <p:nvSpPr>
              <p:cNvPr id="48" name="TextBox 48"/>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nvGrpSpPr>
            <p:cNvPr id="49" name="Group 49"/>
            <p:cNvGrpSpPr/>
            <p:nvPr/>
          </p:nvGrpSpPr>
          <p:grpSpPr>
            <a:xfrm>
              <a:off x="4012671" y="0"/>
              <a:ext cx="1464790" cy="630442"/>
              <a:chOff x="0" y="0"/>
              <a:chExt cx="289341" cy="124532"/>
            </a:xfrm>
          </p:grpSpPr>
          <p:sp>
            <p:nvSpPr>
              <p:cNvPr id="50" name="Freeform 50"/>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173C4E"/>
              </a:solidFill>
            </p:spPr>
            <p:txBody>
              <a:bodyPr/>
              <a:lstStyle/>
              <a:p>
                <a:endParaRPr lang="en-US"/>
              </a:p>
            </p:txBody>
          </p:sp>
          <p:sp>
            <p:nvSpPr>
              <p:cNvPr id="51" name="TextBox 51"/>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nvGrpSpPr>
            <p:cNvPr id="52" name="Group 52"/>
            <p:cNvGrpSpPr/>
            <p:nvPr/>
          </p:nvGrpSpPr>
          <p:grpSpPr>
            <a:xfrm>
              <a:off x="7082364" y="2709586"/>
              <a:ext cx="1464790" cy="630442"/>
              <a:chOff x="0" y="0"/>
              <a:chExt cx="289341" cy="124532"/>
            </a:xfrm>
          </p:grpSpPr>
          <p:sp>
            <p:nvSpPr>
              <p:cNvPr id="53" name="Freeform 53"/>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0D1D29"/>
              </a:solidFill>
            </p:spPr>
            <p:txBody>
              <a:bodyPr/>
              <a:lstStyle/>
              <a:p>
                <a:endParaRPr lang="en-US"/>
              </a:p>
            </p:txBody>
          </p:sp>
          <p:sp>
            <p:nvSpPr>
              <p:cNvPr id="54" name="TextBox 54"/>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nvGrpSpPr>
            <p:cNvPr id="55" name="Group 55"/>
            <p:cNvGrpSpPr/>
            <p:nvPr/>
          </p:nvGrpSpPr>
          <p:grpSpPr>
            <a:xfrm>
              <a:off x="13222511" y="2709586"/>
              <a:ext cx="1464790" cy="630442"/>
              <a:chOff x="0" y="0"/>
              <a:chExt cx="289341" cy="124532"/>
            </a:xfrm>
          </p:grpSpPr>
          <p:sp>
            <p:nvSpPr>
              <p:cNvPr id="56" name="Freeform 56"/>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E0911A"/>
              </a:solidFill>
            </p:spPr>
            <p:txBody>
              <a:bodyPr/>
              <a:lstStyle/>
              <a:p>
                <a:endParaRPr lang="en-US"/>
              </a:p>
            </p:txBody>
          </p:sp>
          <p:sp>
            <p:nvSpPr>
              <p:cNvPr id="57" name="TextBox 57"/>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nvGrpSpPr>
            <p:cNvPr id="58" name="Group 58"/>
            <p:cNvGrpSpPr/>
            <p:nvPr/>
          </p:nvGrpSpPr>
          <p:grpSpPr>
            <a:xfrm>
              <a:off x="16292966" y="0"/>
              <a:ext cx="1464790" cy="630442"/>
              <a:chOff x="0" y="0"/>
              <a:chExt cx="289341" cy="124532"/>
            </a:xfrm>
          </p:grpSpPr>
          <p:sp>
            <p:nvSpPr>
              <p:cNvPr id="59" name="Freeform 59"/>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3B7B9B"/>
              </a:solidFill>
            </p:spPr>
            <p:txBody>
              <a:bodyPr/>
              <a:lstStyle/>
              <a:p>
                <a:endParaRPr lang="en-US"/>
              </a:p>
            </p:txBody>
          </p:sp>
          <p:sp>
            <p:nvSpPr>
              <p:cNvPr id="60" name="TextBox 60"/>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nvGrpSpPr>
            <p:cNvPr id="61" name="Group 61"/>
            <p:cNvGrpSpPr/>
            <p:nvPr/>
          </p:nvGrpSpPr>
          <p:grpSpPr>
            <a:xfrm>
              <a:off x="942978" y="2709586"/>
              <a:ext cx="1464790" cy="630442"/>
              <a:chOff x="0" y="0"/>
              <a:chExt cx="289341" cy="124532"/>
            </a:xfrm>
          </p:grpSpPr>
          <p:sp>
            <p:nvSpPr>
              <p:cNvPr id="62" name="Freeform 62"/>
              <p:cNvSpPr/>
              <p:nvPr/>
            </p:nvSpPr>
            <p:spPr>
              <a:xfrm>
                <a:off x="0" y="0"/>
                <a:ext cx="289341" cy="124532"/>
              </a:xfrm>
              <a:custGeom>
                <a:avLst/>
                <a:gdLst/>
                <a:ahLst/>
                <a:cxnLst/>
                <a:rect l="l" t="t" r="r" b="b"/>
                <a:pathLst>
                  <a:path w="289341" h="124532">
                    <a:moveTo>
                      <a:pt x="62266" y="0"/>
                    </a:moveTo>
                    <a:lnTo>
                      <a:pt x="227075" y="0"/>
                    </a:lnTo>
                    <a:cubicBezTo>
                      <a:pt x="243589" y="0"/>
                      <a:pt x="259427" y="6560"/>
                      <a:pt x="271104" y="18237"/>
                    </a:cubicBezTo>
                    <a:cubicBezTo>
                      <a:pt x="282781" y="29914"/>
                      <a:pt x="289341" y="45752"/>
                      <a:pt x="289341" y="62266"/>
                    </a:cubicBezTo>
                    <a:lnTo>
                      <a:pt x="289341" y="62266"/>
                    </a:lnTo>
                    <a:cubicBezTo>
                      <a:pt x="289341" y="78780"/>
                      <a:pt x="282781" y="94617"/>
                      <a:pt x="271104" y="106295"/>
                    </a:cubicBezTo>
                    <a:cubicBezTo>
                      <a:pt x="259427" y="117972"/>
                      <a:pt x="243589" y="124532"/>
                      <a:pt x="227075" y="124532"/>
                    </a:cubicBezTo>
                    <a:lnTo>
                      <a:pt x="62266" y="124532"/>
                    </a:lnTo>
                    <a:cubicBezTo>
                      <a:pt x="45752" y="124532"/>
                      <a:pt x="29914" y="117972"/>
                      <a:pt x="18237" y="106295"/>
                    </a:cubicBezTo>
                    <a:cubicBezTo>
                      <a:pt x="6560" y="94617"/>
                      <a:pt x="0" y="78780"/>
                      <a:pt x="0" y="62266"/>
                    </a:cubicBezTo>
                    <a:lnTo>
                      <a:pt x="0" y="62266"/>
                    </a:lnTo>
                    <a:cubicBezTo>
                      <a:pt x="0" y="45752"/>
                      <a:pt x="6560" y="29914"/>
                      <a:pt x="18237" y="18237"/>
                    </a:cubicBezTo>
                    <a:cubicBezTo>
                      <a:pt x="29914" y="6560"/>
                      <a:pt x="45752" y="0"/>
                      <a:pt x="62266" y="0"/>
                    </a:cubicBezTo>
                    <a:close/>
                  </a:path>
                </a:pathLst>
              </a:custGeom>
              <a:solidFill>
                <a:srgbClr val="D1D3D4"/>
              </a:solidFill>
            </p:spPr>
            <p:txBody>
              <a:bodyPr/>
              <a:lstStyle/>
              <a:p>
                <a:endParaRPr lang="en-US"/>
              </a:p>
            </p:txBody>
          </p:sp>
          <p:sp>
            <p:nvSpPr>
              <p:cNvPr id="63" name="TextBox 63"/>
              <p:cNvSpPr txBox="1"/>
              <p:nvPr/>
            </p:nvSpPr>
            <p:spPr>
              <a:xfrm>
                <a:off x="0" y="-38100"/>
                <a:ext cx="289341" cy="162632"/>
              </a:xfrm>
              <a:prstGeom prst="rect">
                <a:avLst/>
              </a:prstGeom>
            </p:spPr>
            <p:txBody>
              <a:bodyPr lIns="50800" tIns="50800" rIns="50800" bIns="50800" rtlCol="0" anchor="ctr"/>
              <a:lstStyle/>
              <a:p>
                <a:pPr algn="ctr">
                  <a:lnSpc>
                    <a:spcPts val="2086"/>
                  </a:lnSpc>
                </a:pPr>
                <a:endParaRPr/>
              </a:p>
            </p:txBody>
          </p:sp>
        </p:grpSp>
      </p:grpSp>
      <p:sp>
        <p:nvSpPr>
          <p:cNvPr id="64" name="TextBox 6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4</a:t>
            </a:r>
          </a:p>
        </p:txBody>
      </p:sp>
      <p:sp>
        <p:nvSpPr>
          <p:cNvPr id="65" name="TextBox 6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6" name="TextBox 66"/>
          <p:cNvSpPr txBox="1"/>
          <p:nvPr/>
        </p:nvSpPr>
        <p:spPr>
          <a:xfrm>
            <a:off x="1028700" y="923925"/>
            <a:ext cx="15341685"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Rent Control Basics:</a:t>
            </a:r>
            <a:r>
              <a:rPr lang="en-US" sz="5000" i="1">
                <a:solidFill>
                  <a:srgbClr val="3B7B9B"/>
                </a:solidFill>
                <a:latin typeface="Roboto Italics"/>
                <a:ea typeface="Roboto Italics"/>
                <a:cs typeface="Roboto Italics"/>
                <a:sym typeface="Roboto Italics"/>
              </a:rPr>
              <a:t> The History of Rent Control</a:t>
            </a:r>
          </a:p>
        </p:txBody>
      </p:sp>
      <p:sp>
        <p:nvSpPr>
          <p:cNvPr id="67" name="TextBox 67"/>
          <p:cNvSpPr txBox="1"/>
          <p:nvPr/>
        </p:nvSpPr>
        <p:spPr>
          <a:xfrm>
            <a:off x="2006001" y="7085061"/>
            <a:ext cx="2286000" cy="97980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City Council adopts temporary rent stabilization</a:t>
            </a:r>
          </a:p>
        </p:txBody>
      </p:sp>
      <p:sp>
        <p:nvSpPr>
          <p:cNvPr id="68" name="TextBox 68"/>
          <p:cNvSpPr txBox="1"/>
          <p:nvPr/>
        </p:nvSpPr>
        <p:spPr>
          <a:xfrm>
            <a:off x="2119453" y="6506442"/>
            <a:ext cx="2059096" cy="350019"/>
          </a:xfrm>
          <a:prstGeom prst="rect">
            <a:avLst/>
          </a:prstGeom>
        </p:spPr>
        <p:txBody>
          <a:bodyPr lIns="0" tIns="0" rIns="0" bIns="0" rtlCol="0" anchor="t">
            <a:spAutoFit/>
          </a:bodyPr>
          <a:lstStyle/>
          <a:p>
            <a:pPr marL="0" lvl="0" indent="0" algn="ctr">
              <a:lnSpc>
                <a:spcPts val="2703"/>
              </a:lnSpc>
            </a:pPr>
            <a:r>
              <a:rPr lang="en-US" sz="2111" b="1">
                <a:solidFill>
                  <a:srgbClr val="000000"/>
                </a:solidFill>
                <a:latin typeface="Roboto Bold"/>
                <a:ea typeface="Roboto Bold"/>
                <a:cs typeface="Roboto Bold"/>
                <a:sym typeface="Roboto Bold"/>
              </a:rPr>
              <a:t>1979</a:t>
            </a:r>
          </a:p>
        </p:txBody>
      </p:sp>
      <p:sp>
        <p:nvSpPr>
          <p:cNvPr id="69" name="TextBox 69"/>
          <p:cNvSpPr txBox="1"/>
          <p:nvPr/>
        </p:nvSpPr>
        <p:spPr>
          <a:xfrm>
            <a:off x="13631944" y="4474253"/>
            <a:ext cx="2059096" cy="350019"/>
          </a:xfrm>
          <a:prstGeom prst="rect">
            <a:avLst/>
          </a:prstGeom>
        </p:spPr>
        <p:txBody>
          <a:bodyPr lIns="0" tIns="0" rIns="0" bIns="0" rtlCol="0" anchor="t">
            <a:spAutoFit/>
          </a:bodyPr>
          <a:lstStyle/>
          <a:p>
            <a:pPr marL="0" lvl="0" indent="0" algn="ctr">
              <a:lnSpc>
                <a:spcPts val="2703"/>
              </a:lnSpc>
            </a:pPr>
            <a:r>
              <a:rPr lang="en-US" sz="2111" b="1">
                <a:solidFill>
                  <a:srgbClr val="FFFFFF"/>
                </a:solidFill>
                <a:latin typeface="Roboto Bold"/>
                <a:ea typeface="Roboto Bold"/>
                <a:cs typeface="Roboto Bold"/>
                <a:sym typeface="Roboto Bold"/>
              </a:rPr>
              <a:t>2024</a:t>
            </a:r>
          </a:p>
        </p:txBody>
      </p:sp>
      <p:sp>
        <p:nvSpPr>
          <p:cNvPr id="70" name="TextBox 70"/>
          <p:cNvSpPr txBox="1"/>
          <p:nvPr/>
        </p:nvSpPr>
        <p:spPr>
          <a:xfrm>
            <a:off x="9026262" y="4474253"/>
            <a:ext cx="2059096" cy="350019"/>
          </a:xfrm>
          <a:prstGeom prst="rect">
            <a:avLst/>
          </a:prstGeom>
        </p:spPr>
        <p:txBody>
          <a:bodyPr lIns="0" tIns="0" rIns="0" bIns="0" rtlCol="0" anchor="t">
            <a:spAutoFit/>
          </a:bodyPr>
          <a:lstStyle/>
          <a:p>
            <a:pPr marL="0" lvl="0" indent="0" algn="ctr">
              <a:lnSpc>
                <a:spcPts val="2703"/>
              </a:lnSpc>
            </a:pPr>
            <a:r>
              <a:rPr lang="en-US" sz="2111" b="1">
                <a:solidFill>
                  <a:srgbClr val="FFFFFF"/>
                </a:solidFill>
                <a:latin typeface="Roboto Bold"/>
                <a:ea typeface="Roboto Bold"/>
                <a:cs typeface="Roboto Bold"/>
                <a:sym typeface="Roboto Bold"/>
              </a:rPr>
              <a:t>1995</a:t>
            </a:r>
          </a:p>
        </p:txBody>
      </p:sp>
      <p:sp>
        <p:nvSpPr>
          <p:cNvPr id="71" name="TextBox 71"/>
          <p:cNvSpPr txBox="1"/>
          <p:nvPr/>
        </p:nvSpPr>
        <p:spPr>
          <a:xfrm>
            <a:off x="11329103" y="6506442"/>
            <a:ext cx="2059096" cy="350019"/>
          </a:xfrm>
          <a:prstGeom prst="rect">
            <a:avLst/>
          </a:prstGeom>
        </p:spPr>
        <p:txBody>
          <a:bodyPr lIns="0" tIns="0" rIns="0" bIns="0" rtlCol="0" anchor="t">
            <a:spAutoFit/>
          </a:bodyPr>
          <a:lstStyle/>
          <a:p>
            <a:pPr marL="0" lvl="0" indent="0" algn="ctr">
              <a:lnSpc>
                <a:spcPts val="2703"/>
              </a:lnSpc>
            </a:pPr>
            <a:r>
              <a:rPr lang="en-US" sz="2111" b="1">
                <a:solidFill>
                  <a:srgbClr val="000000"/>
                </a:solidFill>
                <a:latin typeface="Roboto Bold"/>
                <a:ea typeface="Roboto Bold"/>
                <a:cs typeface="Roboto Bold"/>
                <a:sym typeface="Roboto Bold"/>
              </a:rPr>
              <a:t>2020</a:t>
            </a:r>
          </a:p>
        </p:txBody>
      </p:sp>
      <p:sp>
        <p:nvSpPr>
          <p:cNvPr id="72" name="TextBox 72"/>
          <p:cNvSpPr txBox="1"/>
          <p:nvPr/>
        </p:nvSpPr>
        <p:spPr>
          <a:xfrm>
            <a:off x="6723992" y="6506442"/>
            <a:ext cx="2059096" cy="350019"/>
          </a:xfrm>
          <a:prstGeom prst="rect">
            <a:avLst/>
          </a:prstGeom>
        </p:spPr>
        <p:txBody>
          <a:bodyPr lIns="0" tIns="0" rIns="0" bIns="0" rtlCol="0" anchor="t">
            <a:spAutoFit/>
          </a:bodyPr>
          <a:lstStyle/>
          <a:p>
            <a:pPr marL="0" lvl="0" indent="0" algn="ctr">
              <a:lnSpc>
                <a:spcPts val="2703"/>
              </a:lnSpc>
            </a:pPr>
            <a:r>
              <a:rPr lang="en-US" sz="2111" b="1">
                <a:solidFill>
                  <a:srgbClr val="FFFFFF"/>
                </a:solidFill>
                <a:latin typeface="Roboto Bold"/>
                <a:ea typeface="Roboto Bold"/>
                <a:cs typeface="Roboto Bold"/>
                <a:sym typeface="Roboto Bold"/>
              </a:rPr>
              <a:t>1980s</a:t>
            </a:r>
          </a:p>
        </p:txBody>
      </p:sp>
      <p:sp>
        <p:nvSpPr>
          <p:cNvPr id="73" name="TextBox 73"/>
          <p:cNvSpPr txBox="1"/>
          <p:nvPr/>
        </p:nvSpPr>
        <p:spPr>
          <a:xfrm>
            <a:off x="4421722" y="4474253"/>
            <a:ext cx="2059096" cy="350019"/>
          </a:xfrm>
          <a:prstGeom prst="rect">
            <a:avLst/>
          </a:prstGeom>
        </p:spPr>
        <p:txBody>
          <a:bodyPr lIns="0" tIns="0" rIns="0" bIns="0" rtlCol="0" anchor="t">
            <a:spAutoFit/>
          </a:bodyPr>
          <a:lstStyle/>
          <a:p>
            <a:pPr marL="0" lvl="0" indent="0" algn="ctr">
              <a:lnSpc>
                <a:spcPts val="2703"/>
              </a:lnSpc>
            </a:pPr>
            <a:r>
              <a:rPr lang="en-US" sz="2111" b="1">
                <a:solidFill>
                  <a:srgbClr val="FFFFFF"/>
                </a:solidFill>
                <a:latin typeface="Roboto Bold"/>
                <a:ea typeface="Roboto Bold"/>
                <a:cs typeface="Roboto Bold"/>
                <a:sym typeface="Roboto Bold"/>
              </a:rPr>
              <a:t>1980</a:t>
            </a:r>
          </a:p>
        </p:txBody>
      </p:sp>
      <p:sp>
        <p:nvSpPr>
          <p:cNvPr id="74" name="TextBox 74"/>
          <p:cNvSpPr txBox="1"/>
          <p:nvPr/>
        </p:nvSpPr>
        <p:spPr>
          <a:xfrm>
            <a:off x="3902345" y="3265848"/>
            <a:ext cx="3097852" cy="97980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Voters pass Rent Stabilization and Eviction for Good Cause Ordinance</a:t>
            </a:r>
          </a:p>
        </p:txBody>
      </p:sp>
      <p:sp>
        <p:nvSpPr>
          <p:cNvPr id="75" name="TextBox 75"/>
          <p:cNvSpPr txBox="1"/>
          <p:nvPr/>
        </p:nvSpPr>
        <p:spPr>
          <a:xfrm>
            <a:off x="6610228" y="7085061"/>
            <a:ext cx="2416033" cy="97980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Implementation and early litigation (Fisher v. Berkeley)</a:t>
            </a:r>
          </a:p>
        </p:txBody>
      </p:sp>
      <p:sp>
        <p:nvSpPr>
          <p:cNvPr id="76" name="TextBox 76"/>
          <p:cNvSpPr txBox="1"/>
          <p:nvPr/>
        </p:nvSpPr>
        <p:spPr>
          <a:xfrm>
            <a:off x="8699543" y="3589698"/>
            <a:ext cx="2736502" cy="65595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Cost-Hawkins Act limits local rent control</a:t>
            </a:r>
          </a:p>
        </p:txBody>
      </p:sp>
      <p:sp>
        <p:nvSpPr>
          <p:cNvPr id="77" name="TextBox 77"/>
          <p:cNvSpPr txBox="1"/>
          <p:nvPr/>
        </p:nvSpPr>
        <p:spPr>
          <a:xfrm>
            <a:off x="11085358" y="7085061"/>
            <a:ext cx="2736502" cy="65595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Measure MM expands coverage</a:t>
            </a:r>
          </a:p>
        </p:txBody>
      </p:sp>
      <p:sp>
        <p:nvSpPr>
          <p:cNvPr id="78" name="TextBox 78"/>
          <p:cNvSpPr txBox="1"/>
          <p:nvPr/>
        </p:nvSpPr>
        <p:spPr>
          <a:xfrm>
            <a:off x="13293241" y="3589698"/>
            <a:ext cx="2736502" cy="655955"/>
          </a:xfrm>
          <a:prstGeom prst="rect">
            <a:avLst/>
          </a:prstGeom>
        </p:spPr>
        <p:txBody>
          <a:bodyPr lIns="0" tIns="0" rIns="0" bIns="0" rtlCol="0" anchor="t">
            <a:spAutoFit/>
          </a:bodyPr>
          <a:lstStyle/>
          <a:p>
            <a:pPr marL="0" lvl="0" indent="0" algn="ctr">
              <a:lnSpc>
                <a:spcPts val="2560"/>
              </a:lnSpc>
            </a:pPr>
            <a:r>
              <a:rPr lang="en-US" sz="2000">
                <a:solidFill>
                  <a:srgbClr val="000000"/>
                </a:solidFill>
                <a:latin typeface="Roboto"/>
                <a:ea typeface="Roboto"/>
                <a:cs typeface="Roboto"/>
                <a:sym typeface="Roboto"/>
              </a:rPr>
              <a:t>Measure BB modernizes ordinance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5</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1028700" y="923925"/>
            <a:ext cx="15341685" cy="863600"/>
          </a:xfrm>
          <a:prstGeom prst="rect">
            <a:avLst/>
          </a:prstGeom>
        </p:spPr>
        <p:txBody>
          <a:bodyPr lIns="0" tIns="0" rIns="0" bIns="0" rtlCol="0" anchor="t">
            <a:spAutoFit/>
          </a:bodyPr>
          <a:lstStyle/>
          <a:p>
            <a:pPr algn="l">
              <a:lnSpc>
                <a:spcPts val="7000"/>
              </a:lnSpc>
            </a:pPr>
            <a:r>
              <a:rPr lang="en-US" sz="5000" b="1">
                <a:solidFill>
                  <a:srgbClr val="3B7B9B"/>
                </a:solidFill>
                <a:latin typeface="Roboto Bold"/>
                <a:ea typeface="Roboto Bold"/>
                <a:cs typeface="Roboto Bold"/>
                <a:sym typeface="Roboto Bold"/>
              </a:rPr>
              <a:t>Rent Control Basics:</a:t>
            </a:r>
            <a:r>
              <a:rPr lang="en-US" sz="5000" i="1">
                <a:solidFill>
                  <a:srgbClr val="3B7B9B"/>
                </a:solidFill>
                <a:latin typeface="Roboto Italics"/>
                <a:ea typeface="Roboto Italics"/>
                <a:cs typeface="Roboto Italics"/>
                <a:sym typeface="Roboto Italics"/>
              </a:rPr>
              <a:t> The 4 Pillars of Rent Control</a:t>
            </a:r>
          </a:p>
        </p:txBody>
      </p:sp>
      <p:grpSp>
        <p:nvGrpSpPr>
          <p:cNvPr id="5" name="Group 5"/>
          <p:cNvGrpSpPr/>
          <p:nvPr/>
        </p:nvGrpSpPr>
        <p:grpSpPr>
          <a:xfrm>
            <a:off x="2706731" y="2152750"/>
            <a:ext cx="13051999" cy="6959407"/>
            <a:chOff x="0" y="0"/>
            <a:chExt cx="17402665" cy="9279209"/>
          </a:xfrm>
        </p:grpSpPr>
        <p:sp>
          <p:nvSpPr>
            <p:cNvPr id="6" name="Freeform 6"/>
            <p:cNvSpPr/>
            <p:nvPr/>
          </p:nvSpPr>
          <p:spPr>
            <a:xfrm>
              <a:off x="0" y="0"/>
              <a:ext cx="17342673" cy="9279209"/>
            </a:xfrm>
            <a:custGeom>
              <a:avLst/>
              <a:gdLst/>
              <a:ahLst/>
              <a:cxnLst/>
              <a:rect l="l" t="t" r="r" b="b"/>
              <a:pathLst>
                <a:path w="17342673" h="9279209">
                  <a:moveTo>
                    <a:pt x="0" y="0"/>
                  </a:moveTo>
                  <a:lnTo>
                    <a:pt x="17342673" y="0"/>
                  </a:lnTo>
                  <a:lnTo>
                    <a:pt x="17342673" y="9279209"/>
                  </a:lnTo>
                  <a:lnTo>
                    <a:pt x="0" y="9279209"/>
                  </a:lnTo>
                  <a:lnTo>
                    <a:pt x="0" y="0"/>
                  </a:lnTo>
                  <a:close/>
                </a:path>
              </a:pathLst>
            </a:custGeom>
            <a:blipFill>
              <a:blip r:embed="rId2">
                <a:extLst>
                  <a:ext uri="{96DAC541-7B7A-43D3-8B79-37D633B846F1}">
                    <asvg:svgBlip xmlns:asvg="http://schemas.microsoft.com/office/drawing/2016/SVG/main" r:embed="rId3"/>
                  </a:ext>
                </a:extLst>
              </a:blip>
              <a:stretch>
                <a:fillRect r="-322" b="-72500"/>
              </a:stretch>
            </a:blipFill>
          </p:spPr>
          <p:txBody>
            <a:bodyPr/>
            <a:lstStyle/>
            <a:p>
              <a:endParaRPr lang="en-US"/>
            </a:p>
          </p:txBody>
        </p:sp>
        <p:sp>
          <p:nvSpPr>
            <p:cNvPr id="7" name="Freeform 7"/>
            <p:cNvSpPr/>
            <p:nvPr/>
          </p:nvSpPr>
          <p:spPr>
            <a:xfrm>
              <a:off x="27942" y="5298634"/>
              <a:ext cx="17374722" cy="3980575"/>
            </a:xfrm>
            <a:custGeom>
              <a:avLst/>
              <a:gdLst/>
              <a:ahLst/>
              <a:cxnLst/>
              <a:rect l="l" t="t" r="r" b="b"/>
              <a:pathLst>
                <a:path w="17374722" h="3980575">
                  <a:moveTo>
                    <a:pt x="0" y="0"/>
                  </a:moveTo>
                  <a:lnTo>
                    <a:pt x="17374723" y="0"/>
                  </a:lnTo>
                  <a:lnTo>
                    <a:pt x="17374723" y="3980575"/>
                  </a:lnTo>
                  <a:lnTo>
                    <a:pt x="0" y="3980575"/>
                  </a:lnTo>
                  <a:lnTo>
                    <a:pt x="0" y="0"/>
                  </a:lnTo>
                  <a:close/>
                </a:path>
              </a:pathLst>
            </a:custGeom>
            <a:blipFill>
              <a:blip r:embed="rId2">
                <a:extLst>
                  <a:ext uri="{96DAC541-7B7A-43D3-8B79-37D633B846F1}">
                    <asvg:svgBlip xmlns:asvg="http://schemas.microsoft.com/office/drawing/2016/SVG/main" r:embed="rId3"/>
                  </a:ext>
                </a:extLst>
              </a:blip>
              <a:stretch>
                <a:fillRect l="-137" t="-259047" b="-43071"/>
              </a:stretch>
            </a:blipFill>
          </p:spPr>
          <p:txBody>
            <a:bodyPr/>
            <a:lstStyle/>
            <a:p>
              <a:endParaRPr lang="en-US"/>
            </a:p>
          </p:txBody>
        </p:sp>
      </p:grpSp>
      <p:sp>
        <p:nvSpPr>
          <p:cNvPr id="8" name="TextBox 8"/>
          <p:cNvSpPr txBox="1"/>
          <p:nvPr/>
        </p:nvSpPr>
        <p:spPr>
          <a:xfrm>
            <a:off x="6139276" y="4340320"/>
            <a:ext cx="3112234" cy="655336"/>
          </a:xfrm>
          <a:prstGeom prst="rect">
            <a:avLst/>
          </a:prstGeom>
        </p:spPr>
        <p:txBody>
          <a:bodyPr lIns="0" tIns="0" rIns="0" bIns="0" rtlCol="0" anchor="t">
            <a:spAutoFit/>
          </a:bodyPr>
          <a:lstStyle/>
          <a:p>
            <a:pPr algn="ctr">
              <a:lnSpc>
                <a:spcPts val="5354"/>
              </a:lnSpc>
            </a:pPr>
            <a:r>
              <a:rPr lang="en-US" sz="3824" b="1" dirty="0">
                <a:solidFill>
                  <a:srgbClr val="FFFFFF"/>
                </a:solidFill>
                <a:latin typeface="Roboto Bold"/>
                <a:ea typeface="Roboto Bold"/>
                <a:cs typeface="Roboto Bold"/>
                <a:sym typeface="Roboto Bold"/>
              </a:rPr>
              <a:t>Registration</a:t>
            </a:r>
          </a:p>
        </p:txBody>
      </p:sp>
      <p:sp>
        <p:nvSpPr>
          <p:cNvPr id="9" name="TextBox 9"/>
          <p:cNvSpPr txBox="1"/>
          <p:nvPr/>
        </p:nvSpPr>
        <p:spPr>
          <a:xfrm>
            <a:off x="2859239" y="4481304"/>
            <a:ext cx="3314730" cy="488082"/>
          </a:xfrm>
          <a:prstGeom prst="rect">
            <a:avLst/>
          </a:prstGeom>
        </p:spPr>
        <p:txBody>
          <a:bodyPr lIns="0" tIns="0" rIns="0" bIns="0" rtlCol="0" anchor="t">
            <a:spAutoFit/>
          </a:bodyPr>
          <a:lstStyle/>
          <a:p>
            <a:pPr algn="ctr">
              <a:lnSpc>
                <a:spcPts val="3786"/>
              </a:lnSpc>
            </a:pPr>
            <a:r>
              <a:rPr lang="en-US" sz="3824" b="1" dirty="0">
                <a:solidFill>
                  <a:srgbClr val="FFFFFF"/>
                </a:solidFill>
                <a:latin typeface="Roboto Bold"/>
                <a:ea typeface="Roboto Bold"/>
                <a:cs typeface="Roboto Bold"/>
                <a:sym typeface="Roboto Bold"/>
              </a:rPr>
              <a:t>Rent Control</a:t>
            </a:r>
          </a:p>
        </p:txBody>
      </p:sp>
      <p:sp>
        <p:nvSpPr>
          <p:cNvPr id="10" name="TextBox 10"/>
          <p:cNvSpPr txBox="1"/>
          <p:nvPr/>
        </p:nvSpPr>
        <p:spPr>
          <a:xfrm>
            <a:off x="9231190" y="4037329"/>
            <a:ext cx="2749533" cy="958327"/>
          </a:xfrm>
          <a:prstGeom prst="rect">
            <a:avLst/>
          </a:prstGeom>
        </p:spPr>
        <p:txBody>
          <a:bodyPr lIns="0" tIns="0" rIns="0" bIns="0" rtlCol="0" anchor="t">
            <a:spAutoFit/>
          </a:bodyPr>
          <a:lstStyle/>
          <a:p>
            <a:pPr algn="ctr">
              <a:lnSpc>
                <a:spcPts val="3786"/>
              </a:lnSpc>
            </a:pPr>
            <a:r>
              <a:rPr lang="en-US" sz="3824" b="1">
                <a:solidFill>
                  <a:srgbClr val="FFFFFF"/>
                </a:solidFill>
                <a:latin typeface="Roboto Bold"/>
                <a:ea typeface="Roboto Bold"/>
                <a:cs typeface="Roboto Bold"/>
                <a:sym typeface="Roboto Bold"/>
              </a:rPr>
              <a:t>Just Cause to Evict</a:t>
            </a:r>
          </a:p>
        </p:txBody>
      </p:sp>
      <p:sp>
        <p:nvSpPr>
          <p:cNvPr id="11" name="TextBox 11"/>
          <p:cNvSpPr txBox="1"/>
          <p:nvPr/>
        </p:nvSpPr>
        <p:spPr>
          <a:xfrm>
            <a:off x="11980723" y="4037329"/>
            <a:ext cx="3597289" cy="958327"/>
          </a:xfrm>
          <a:prstGeom prst="rect">
            <a:avLst/>
          </a:prstGeom>
        </p:spPr>
        <p:txBody>
          <a:bodyPr lIns="0" tIns="0" rIns="0" bIns="0" rtlCol="0" anchor="t">
            <a:spAutoFit/>
          </a:bodyPr>
          <a:lstStyle/>
          <a:p>
            <a:pPr algn="ctr">
              <a:lnSpc>
                <a:spcPts val="3786"/>
              </a:lnSpc>
            </a:pPr>
            <a:r>
              <a:rPr lang="en-US" sz="3824" b="1">
                <a:solidFill>
                  <a:srgbClr val="FFFFFF"/>
                </a:solidFill>
                <a:latin typeface="Roboto Bold"/>
                <a:ea typeface="Roboto Bold"/>
                <a:cs typeface="Roboto Bold"/>
                <a:sym typeface="Roboto Bold"/>
              </a:rPr>
              <a:t>Security </a:t>
            </a:r>
          </a:p>
          <a:p>
            <a:pPr algn="ctr">
              <a:lnSpc>
                <a:spcPts val="3786"/>
              </a:lnSpc>
            </a:pPr>
            <a:r>
              <a:rPr lang="en-US" sz="3824" b="1">
                <a:solidFill>
                  <a:srgbClr val="FFFFFF"/>
                </a:solidFill>
                <a:latin typeface="Roboto Bold"/>
                <a:ea typeface="Roboto Bold"/>
                <a:cs typeface="Roboto Bold"/>
                <a:sym typeface="Roboto Bold"/>
              </a:rPr>
              <a:t>Deposit Interest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3C4E"/>
        </a:solidFill>
        <a:effectLst/>
      </p:bgPr>
    </p:bg>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6</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4" name="TextBox 4"/>
          <p:cNvSpPr txBox="1"/>
          <p:nvPr/>
        </p:nvSpPr>
        <p:spPr>
          <a:xfrm>
            <a:off x="4665229" y="4117886"/>
            <a:ext cx="8957543" cy="2628900"/>
          </a:xfrm>
          <a:prstGeom prst="rect">
            <a:avLst/>
          </a:prstGeom>
        </p:spPr>
        <p:txBody>
          <a:bodyPr lIns="0" tIns="0" rIns="0" bIns="0" rtlCol="0" anchor="t">
            <a:spAutoFit/>
          </a:bodyPr>
          <a:lstStyle/>
          <a:p>
            <a:pPr algn="ctr">
              <a:lnSpc>
                <a:spcPts val="10500"/>
              </a:lnSpc>
            </a:pPr>
            <a:r>
              <a:rPr lang="en-US" sz="7500" b="1">
                <a:solidFill>
                  <a:srgbClr val="FFFFFF"/>
                </a:solidFill>
                <a:latin typeface="Roboto Bold"/>
                <a:ea typeface="Roboto Bold"/>
                <a:cs typeface="Roboto Bold"/>
                <a:sym typeface="Roboto Bold"/>
              </a:rPr>
              <a:t>STATUS OF PROPERTY UNITS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7</a:t>
            </a:r>
          </a:p>
        </p:txBody>
      </p:sp>
      <p:sp>
        <p:nvSpPr>
          <p:cNvPr id="3" name="TextBox 3"/>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grpSp>
        <p:nvGrpSpPr>
          <p:cNvPr id="4" name="Group 4"/>
          <p:cNvGrpSpPr/>
          <p:nvPr/>
        </p:nvGrpSpPr>
        <p:grpSpPr>
          <a:xfrm>
            <a:off x="985615" y="1169522"/>
            <a:ext cx="16259175" cy="7766968"/>
            <a:chOff x="0" y="0"/>
            <a:chExt cx="21678900" cy="10355957"/>
          </a:xfrm>
        </p:grpSpPr>
        <p:sp>
          <p:nvSpPr>
            <p:cNvPr id="5" name="AutoShape 5"/>
            <p:cNvSpPr/>
            <p:nvPr/>
          </p:nvSpPr>
          <p:spPr>
            <a:xfrm flipV="1">
              <a:off x="6888668" y="12700"/>
              <a:ext cx="0" cy="7993342"/>
            </a:xfrm>
            <a:prstGeom prst="line">
              <a:avLst/>
            </a:prstGeom>
            <a:ln w="25400" cap="flat">
              <a:solidFill>
                <a:srgbClr val="173C4E"/>
              </a:solidFill>
              <a:prstDash val="solid"/>
              <a:headEnd type="none" w="sm" len="sm"/>
              <a:tailEnd type="none" w="sm" len="sm"/>
            </a:ln>
          </p:spPr>
          <p:txBody>
            <a:bodyPr/>
            <a:lstStyle/>
            <a:p>
              <a:endParaRPr lang="en-US"/>
            </a:p>
          </p:txBody>
        </p:sp>
        <p:sp>
          <p:nvSpPr>
            <p:cNvPr id="6" name="AutoShape 6"/>
            <p:cNvSpPr/>
            <p:nvPr/>
          </p:nvSpPr>
          <p:spPr>
            <a:xfrm flipV="1">
              <a:off x="14802931" y="12700"/>
              <a:ext cx="0" cy="7993342"/>
            </a:xfrm>
            <a:prstGeom prst="line">
              <a:avLst/>
            </a:prstGeom>
            <a:ln w="25400" cap="flat">
              <a:solidFill>
                <a:srgbClr val="173C4E"/>
              </a:solidFill>
              <a:prstDash val="solid"/>
              <a:headEnd type="none" w="sm" len="sm"/>
              <a:tailEnd type="none" w="sm" len="sm"/>
            </a:ln>
          </p:spPr>
          <p:txBody>
            <a:bodyPr/>
            <a:lstStyle/>
            <a:p>
              <a:endParaRPr lang="en-US"/>
            </a:p>
          </p:txBody>
        </p:sp>
        <p:sp>
          <p:nvSpPr>
            <p:cNvPr id="7" name="AutoShape 7"/>
            <p:cNvSpPr/>
            <p:nvPr/>
          </p:nvSpPr>
          <p:spPr>
            <a:xfrm flipH="1">
              <a:off x="25400" y="1886641"/>
              <a:ext cx="21640800" cy="0"/>
            </a:xfrm>
            <a:prstGeom prst="line">
              <a:avLst/>
            </a:prstGeom>
            <a:ln w="25400" cap="flat">
              <a:solidFill>
                <a:srgbClr val="173C4E"/>
              </a:solidFill>
              <a:prstDash val="solid"/>
              <a:headEnd type="none" w="sm" len="sm"/>
              <a:tailEnd type="none" w="sm" len="sm"/>
            </a:ln>
          </p:spPr>
          <p:txBody>
            <a:bodyPr/>
            <a:lstStyle/>
            <a:p>
              <a:endParaRPr lang="en-US"/>
            </a:p>
          </p:txBody>
        </p:sp>
        <p:sp>
          <p:nvSpPr>
            <p:cNvPr id="8" name="AutoShape 8"/>
            <p:cNvSpPr/>
            <p:nvPr/>
          </p:nvSpPr>
          <p:spPr>
            <a:xfrm flipH="1">
              <a:off x="25400" y="12700"/>
              <a:ext cx="21640800" cy="0"/>
            </a:xfrm>
            <a:prstGeom prst="line">
              <a:avLst/>
            </a:prstGeom>
            <a:ln w="25400" cap="flat">
              <a:solidFill>
                <a:srgbClr val="173C4E"/>
              </a:solidFill>
              <a:prstDash val="solid"/>
              <a:headEnd type="none" w="sm" len="sm"/>
              <a:tailEnd type="none" w="sm" len="sm"/>
            </a:ln>
          </p:spPr>
          <p:txBody>
            <a:bodyPr/>
            <a:lstStyle/>
            <a:p>
              <a:endParaRPr lang="en-US"/>
            </a:p>
          </p:txBody>
        </p:sp>
        <p:sp>
          <p:nvSpPr>
            <p:cNvPr id="9" name="AutoShape 9"/>
            <p:cNvSpPr/>
            <p:nvPr/>
          </p:nvSpPr>
          <p:spPr>
            <a:xfrm flipH="1" flipV="1">
              <a:off x="12700" y="12720"/>
              <a:ext cx="12700" cy="10305139"/>
            </a:xfrm>
            <a:prstGeom prst="line">
              <a:avLst/>
            </a:prstGeom>
            <a:ln w="25400" cap="flat">
              <a:solidFill>
                <a:srgbClr val="173C4E"/>
              </a:solidFill>
              <a:prstDash val="solid"/>
              <a:headEnd type="none" w="sm" len="sm"/>
              <a:tailEnd type="none" w="sm" len="sm"/>
            </a:ln>
          </p:spPr>
          <p:txBody>
            <a:bodyPr/>
            <a:lstStyle/>
            <a:p>
              <a:endParaRPr lang="en-US"/>
            </a:p>
          </p:txBody>
        </p:sp>
        <p:sp>
          <p:nvSpPr>
            <p:cNvPr id="10" name="AutoShape 10"/>
            <p:cNvSpPr/>
            <p:nvPr/>
          </p:nvSpPr>
          <p:spPr>
            <a:xfrm flipH="1" flipV="1">
              <a:off x="21653500" y="12720"/>
              <a:ext cx="12700" cy="10305139"/>
            </a:xfrm>
            <a:prstGeom prst="line">
              <a:avLst/>
            </a:prstGeom>
            <a:ln w="25400" cap="flat">
              <a:solidFill>
                <a:srgbClr val="173C4E"/>
              </a:solidFill>
              <a:prstDash val="solid"/>
              <a:headEnd type="none" w="sm" len="sm"/>
              <a:tailEnd type="none" w="sm" len="sm"/>
            </a:ln>
          </p:spPr>
          <p:txBody>
            <a:bodyPr/>
            <a:lstStyle/>
            <a:p>
              <a:endParaRPr lang="en-US"/>
            </a:p>
          </p:txBody>
        </p:sp>
        <p:sp>
          <p:nvSpPr>
            <p:cNvPr id="11" name="AutoShape 11"/>
            <p:cNvSpPr/>
            <p:nvPr/>
          </p:nvSpPr>
          <p:spPr>
            <a:xfrm flipH="1" flipV="1">
              <a:off x="12700" y="10305159"/>
              <a:ext cx="1055589" cy="12700"/>
            </a:xfrm>
            <a:prstGeom prst="line">
              <a:avLst/>
            </a:prstGeom>
            <a:ln w="25400" cap="flat">
              <a:solidFill>
                <a:srgbClr val="173C4E"/>
              </a:solidFill>
              <a:prstDash val="solid"/>
              <a:headEnd type="none" w="sm" len="sm"/>
              <a:tailEnd type="none" w="sm" len="sm"/>
            </a:ln>
          </p:spPr>
          <p:txBody>
            <a:bodyPr/>
            <a:lstStyle/>
            <a:p>
              <a:endParaRPr lang="en-US"/>
            </a:p>
          </p:txBody>
        </p:sp>
        <p:sp>
          <p:nvSpPr>
            <p:cNvPr id="12" name="AutoShape 12"/>
            <p:cNvSpPr/>
            <p:nvPr/>
          </p:nvSpPr>
          <p:spPr>
            <a:xfrm flipH="1" flipV="1">
              <a:off x="20597758" y="10330558"/>
              <a:ext cx="1055589" cy="12700"/>
            </a:xfrm>
            <a:prstGeom prst="line">
              <a:avLst/>
            </a:prstGeom>
            <a:ln w="25400" cap="flat">
              <a:solidFill>
                <a:srgbClr val="173C4E"/>
              </a:solidFill>
              <a:prstDash val="solid"/>
              <a:headEnd type="none" w="sm" len="sm"/>
              <a:tailEnd type="none" w="sm" len="sm"/>
            </a:ln>
          </p:spPr>
          <p:txBody>
            <a:bodyPr/>
            <a:lstStyle/>
            <a:p>
              <a:endParaRPr lang="en-US"/>
            </a:p>
          </p:txBody>
        </p:sp>
      </p:grpSp>
      <p:grpSp>
        <p:nvGrpSpPr>
          <p:cNvPr id="13" name="Group 13"/>
          <p:cNvGrpSpPr/>
          <p:nvPr/>
        </p:nvGrpSpPr>
        <p:grpSpPr>
          <a:xfrm>
            <a:off x="2347880" y="7897953"/>
            <a:ext cx="13592239" cy="1009963"/>
            <a:chOff x="0" y="0"/>
            <a:chExt cx="3579849" cy="265998"/>
          </a:xfrm>
        </p:grpSpPr>
        <p:sp>
          <p:nvSpPr>
            <p:cNvPr id="14" name="Freeform 14"/>
            <p:cNvSpPr/>
            <p:nvPr/>
          </p:nvSpPr>
          <p:spPr>
            <a:xfrm>
              <a:off x="0" y="0"/>
              <a:ext cx="3579849" cy="265998"/>
            </a:xfrm>
            <a:custGeom>
              <a:avLst/>
              <a:gdLst/>
              <a:ahLst/>
              <a:cxnLst/>
              <a:rect l="l" t="t" r="r" b="b"/>
              <a:pathLst>
                <a:path w="3579849" h="265998">
                  <a:moveTo>
                    <a:pt x="0" y="0"/>
                  </a:moveTo>
                  <a:lnTo>
                    <a:pt x="3579849" y="0"/>
                  </a:lnTo>
                  <a:lnTo>
                    <a:pt x="3579849" y="265998"/>
                  </a:lnTo>
                  <a:lnTo>
                    <a:pt x="0" y="265998"/>
                  </a:lnTo>
                  <a:close/>
                </a:path>
              </a:pathLst>
            </a:custGeom>
            <a:solidFill>
              <a:srgbClr val="173C4E"/>
            </a:solidFill>
          </p:spPr>
          <p:txBody>
            <a:bodyPr/>
            <a:lstStyle/>
            <a:p>
              <a:endParaRPr lang="en-US"/>
            </a:p>
          </p:txBody>
        </p:sp>
        <p:sp>
          <p:nvSpPr>
            <p:cNvPr id="15" name="TextBox 15"/>
            <p:cNvSpPr txBox="1"/>
            <p:nvPr/>
          </p:nvSpPr>
          <p:spPr>
            <a:xfrm>
              <a:off x="0" y="-47625"/>
              <a:ext cx="3579849" cy="313623"/>
            </a:xfrm>
            <a:prstGeom prst="rect">
              <a:avLst/>
            </a:prstGeom>
          </p:spPr>
          <p:txBody>
            <a:bodyPr lIns="50800" tIns="50800" rIns="50800" bIns="50800" rtlCol="0" anchor="ctr"/>
            <a:lstStyle/>
            <a:p>
              <a:pPr algn="ctr">
                <a:lnSpc>
                  <a:spcPts val="2239"/>
                </a:lnSpc>
              </a:pPr>
              <a:endParaRPr/>
            </a:p>
          </p:txBody>
        </p:sp>
      </p:grpSp>
      <p:sp>
        <p:nvSpPr>
          <p:cNvPr id="16" name="TextBox 16"/>
          <p:cNvSpPr txBox="1"/>
          <p:nvPr/>
        </p:nvSpPr>
        <p:spPr>
          <a:xfrm>
            <a:off x="2766497" y="8075772"/>
            <a:ext cx="14001651" cy="497309"/>
          </a:xfrm>
          <a:prstGeom prst="rect">
            <a:avLst/>
          </a:prstGeom>
        </p:spPr>
        <p:txBody>
          <a:bodyPr lIns="0" tIns="0" rIns="0" bIns="0" rtlCol="0" anchor="t">
            <a:spAutoFit/>
          </a:bodyPr>
          <a:lstStyle/>
          <a:p>
            <a:pPr algn="l">
              <a:lnSpc>
                <a:spcPts val="4089"/>
              </a:lnSpc>
              <a:spcBef>
                <a:spcPct val="0"/>
              </a:spcBef>
            </a:pPr>
            <a:r>
              <a:rPr lang="en-US" sz="2920" b="1">
                <a:solidFill>
                  <a:srgbClr val="FFFFFF"/>
                </a:solidFill>
                <a:latin typeface="Roboto Bold"/>
                <a:ea typeface="Roboto Bold"/>
                <a:cs typeface="Roboto Bold"/>
                <a:sym typeface="Roboto Bold"/>
              </a:rPr>
              <a:t>NOTE: Registration Fees due for Fully and Partially Covered units by July 1st</a:t>
            </a:r>
          </a:p>
        </p:txBody>
      </p:sp>
      <p:sp>
        <p:nvSpPr>
          <p:cNvPr id="17" name="TextBox 17"/>
          <p:cNvSpPr txBox="1"/>
          <p:nvPr/>
        </p:nvSpPr>
        <p:spPr>
          <a:xfrm>
            <a:off x="1301289" y="2835718"/>
            <a:ext cx="4731704" cy="2660921"/>
          </a:xfrm>
          <a:prstGeom prst="rect">
            <a:avLst/>
          </a:prstGeom>
        </p:spPr>
        <p:txBody>
          <a:bodyPr wrap="square" lIns="0" tIns="0" rIns="0" bIns="0" rtlCol="0" anchor="t">
            <a:spAutoFit/>
          </a:bodyPr>
          <a:lstStyle/>
          <a:p>
            <a:pPr marL="269874" lvl="1" algn="l">
              <a:lnSpc>
                <a:spcPts val="3499"/>
              </a:lnSpc>
            </a:pPr>
            <a:r>
              <a:rPr lang="en-US" sz="2499" dirty="0">
                <a:solidFill>
                  <a:srgbClr val="000000"/>
                </a:solidFill>
                <a:latin typeface="Roboto"/>
                <a:ea typeface="Roboto"/>
                <a:cs typeface="Roboto"/>
                <a:sym typeface="Roboto"/>
              </a:rPr>
              <a:t>Buildings built before 1980, single family homes with tenants before 1996, some condos (if tenants before conversion), and most duplexes (unless “Golden”)</a:t>
            </a:r>
          </a:p>
        </p:txBody>
      </p:sp>
      <p:sp>
        <p:nvSpPr>
          <p:cNvPr id="18" name="TextBox 18"/>
          <p:cNvSpPr txBox="1"/>
          <p:nvPr/>
        </p:nvSpPr>
        <p:spPr>
          <a:xfrm>
            <a:off x="6448741" y="2879801"/>
            <a:ext cx="5240187" cy="865558"/>
          </a:xfrm>
          <a:prstGeom prst="rect">
            <a:avLst/>
          </a:prstGeom>
        </p:spPr>
        <p:txBody>
          <a:bodyPr wrap="square" lIns="0" tIns="0" rIns="0" bIns="0" rtlCol="0" anchor="t">
            <a:spAutoFit/>
          </a:bodyPr>
          <a:lstStyle/>
          <a:p>
            <a:pPr marL="269874" lvl="1" algn="l">
              <a:lnSpc>
                <a:spcPts val="3499"/>
              </a:lnSpc>
            </a:pPr>
            <a:r>
              <a:rPr lang="en-US" sz="2499" dirty="0">
                <a:solidFill>
                  <a:srgbClr val="000000"/>
                </a:solidFill>
                <a:latin typeface="Roboto"/>
                <a:ea typeface="Roboto"/>
                <a:cs typeface="Roboto"/>
                <a:sym typeface="Roboto"/>
              </a:rPr>
              <a:t>Most single family homes and ‘new construction’ (built after 1980)</a:t>
            </a:r>
          </a:p>
        </p:txBody>
      </p:sp>
      <p:sp>
        <p:nvSpPr>
          <p:cNvPr id="19" name="TextBox 19"/>
          <p:cNvSpPr txBox="1"/>
          <p:nvPr/>
        </p:nvSpPr>
        <p:spPr>
          <a:xfrm>
            <a:off x="12087813" y="2840178"/>
            <a:ext cx="4971765" cy="30511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000000"/>
                </a:solidFill>
                <a:latin typeface="Roboto"/>
                <a:ea typeface="Roboto"/>
                <a:cs typeface="Roboto"/>
                <a:sym typeface="Roboto"/>
              </a:rPr>
              <a:t>Share Kitchen or Bath with Tenant</a:t>
            </a:r>
          </a:p>
          <a:p>
            <a:pPr marL="539749" lvl="1" indent="-269875" algn="l">
              <a:lnSpc>
                <a:spcPts val="3499"/>
              </a:lnSpc>
              <a:buFont typeface="Arial"/>
              <a:buChar char="•"/>
            </a:pPr>
            <a:r>
              <a:rPr lang="en-US" sz="2499">
                <a:solidFill>
                  <a:srgbClr val="000000"/>
                </a:solidFill>
                <a:latin typeface="Roboto"/>
                <a:ea typeface="Roboto"/>
                <a:cs typeface="Roboto"/>
                <a:sym typeface="Roboto"/>
              </a:rPr>
              <a:t>“Golden Duplex” (Owner occupied before December 1979 by an at least 50% Owner, </a:t>
            </a:r>
            <a:r>
              <a:rPr lang="en-US" sz="2499" u="sng">
                <a:solidFill>
                  <a:srgbClr val="000000"/>
                </a:solidFill>
                <a:latin typeface="Roboto"/>
                <a:ea typeface="Roboto"/>
                <a:cs typeface="Roboto"/>
                <a:sym typeface="Roboto"/>
              </a:rPr>
              <a:t>AND</a:t>
            </a:r>
            <a:r>
              <a:rPr lang="en-US" sz="2499">
                <a:solidFill>
                  <a:srgbClr val="000000"/>
                </a:solidFill>
                <a:latin typeface="Roboto"/>
                <a:ea typeface="Roboto"/>
                <a:cs typeface="Roboto"/>
                <a:sym typeface="Roboto"/>
              </a:rPr>
              <a:t> currently Owner Occupied  by an at least 50% owner)</a:t>
            </a:r>
          </a:p>
        </p:txBody>
      </p:sp>
      <p:sp>
        <p:nvSpPr>
          <p:cNvPr id="20" name="TextBox 20"/>
          <p:cNvSpPr txBox="1"/>
          <p:nvPr/>
        </p:nvSpPr>
        <p:spPr>
          <a:xfrm>
            <a:off x="1786832" y="1513056"/>
            <a:ext cx="4479181" cy="615950"/>
          </a:xfrm>
          <a:prstGeom prst="rect">
            <a:avLst/>
          </a:prstGeom>
        </p:spPr>
        <p:txBody>
          <a:bodyPr lIns="0" tIns="0" rIns="0" bIns="0" rtlCol="0" anchor="t">
            <a:spAutoFit/>
          </a:bodyPr>
          <a:lstStyle/>
          <a:p>
            <a:pPr algn="l">
              <a:lnSpc>
                <a:spcPts val="4900"/>
              </a:lnSpc>
              <a:spcBef>
                <a:spcPct val="0"/>
              </a:spcBef>
            </a:pPr>
            <a:r>
              <a:rPr lang="en-US" sz="3500" b="1">
                <a:solidFill>
                  <a:srgbClr val="173C4E"/>
                </a:solidFill>
                <a:latin typeface="Roboto Bold"/>
                <a:ea typeface="Roboto Bold"/>
                <a:cs typeface="Roboto Bold"/>
                <a:sym typeface="Roboto Bold"/>
              </a:rPr>
              <a:t>FULLY COVERED</a:t>
            </a:r>
          </a:p>
        </p:txBody>
      </p:sp>
      <p:sp>
        <p:nvSpPr>
          <p:cNvPr id="21" name="TextBox 21"/>
          <p:cNvSpPr txBox="1"/>
          <p:nvPr/>
        </p:nvSpPr>
        <p:spPr>
          <a:xfrm>
            <a:off x="6972970" y="1513056"/>
            <a:ext cx="5377779" cy="615950"/>
          </a:xfrm>
          <a:prstGeom prst="rect">
            <a:avLst/>
          </a:prstGeom>
        </p:spPr>
        <p:txBody>
          <a:bodyPr lIns="0" tIns="0" rIns="0" bIns="0" rtlCol="0" anchor="t">
            <a:spAutoFit/>
          </a:bodyPr>
          <a:lstStyle/>
          <a:p>
            <a:pPr algn="l">
              <a:lnSpc>
                <a:spcPts val="4900"/>
              </a:lnSpc>
              <a:spcBef>
                <a:spcPct val="0"/>
              </a:spcBef>
            </a:pPr>
            <a:r>
              <a:rPr lang="en-US" sz="3500" b="1">
                <a:solidFill>
                  <a:srgbClr val="173C4E"/>
                </a:solidFill>
                <a:latin typeface="Roboto Bold"/>
                <a:ea typeface="Roboto Bold"/>
                <a:cs typeface="Roboto Bold"/>
                <a:sym typeface="Roboto Bold"/>
              </a:rPr>
              <a:t>PARTIALLY COVERED</a:t>
            </a:r>
          </a:p>
        </p:txBody>
      </p:sp>
      <p:sp>
        <p:nvSpPr>
          <p:cNvPr id="22" name="TextBox 22"/>
          <p:cNvSpPr txBox="1"/>
          <p:nvPr/>
        </p:nvSpPr>
        <p:spPr>
          <a:xfrm>
            <a:off x="12887913" y="1513056"/>
            <a:ext cx="3880235" cy="615950"/>
          </a:xfrm>
          <a:prstGeom prst="rect">
            <a:avLst/>
          </a:prstGeom>
        </p:spPr>
        <p:txBody>
          <a:bodyPr lIns="0" tIns="0" rIns="0" bIns="0" rtlCol="0" anchor="t">
            <a:spAutoFit/>
          </a:bodyPr>
          <a:lstStyle/>
          <a:p>
            <a:pPr algn="l">
              <a:lnSpc>
                <a:spcPts val="4900"/>
              </a:lnSpc>
              <a:spcBef>
                <a:spcPct val="0"/>
              </a:spcBef>
            </a:pPr>
            <a:r>
              <a:rPr lang="en-US" sz="3500" b="1">
                <a:solidFill>
                  <a:srgbClr val="173C4E"/>
                </a:solidFill>
                <a:latin typeface="Roboto Bold"/>
                <a:ea typeface="Roboto Bold"/>
                <a:cs typeface="Roboto Bold"/>
                <a:sym typeface="Roboto Bold"/>
              </a:rPr>
              <a:t>EXEMPT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226867" y="0"/>
            <a:ext cx="0" cy="10287000"/>
          </a:xfrm>
          <a:prstGeom prst="line">
            <a:avLst/>
          </a:prstGeom>
          <a:ln w="19050" cap="flat">
            <a:solidFill>
              <a:srgbClr val="173C4E"/>
            </a:solidFill>
            <a:prstDash val="solid"/>
            <a:headEnd type="none" w="sm" len="sm"/>
            <a:tailEnd type="none" w="sm" len="sm"/>
          </a:ln>
        </p:spPr>
        <p:txBody>
          <a:bodyPr/>
          <a:lstStyle/>
          <a:p>
            <a:endParaRPr lang="en-US"/>
          </a:p>
        </p:txBody>
      </p:sp>
      <p:sp>
        <p:nvSpPr>
          <p:cNvPr id="3" name="AutoShape 3"/>
          <p:cNvSpPr/>
          <p:nvPr/>
        </p:nvSpPr>
        <p:spPr>
          <a:xfrm flipH="1">
            <a:off x="0" y="2434156"/>
            <a:ext cx="18288000" cy="0"/>
          </a:xfrm>
          <a:prstGeom prst="line">
            <a:avLst/>
          </a:prstGeom>
          <a:ln w="19050" cap="flat">
            <a:solidFill>
              <a:srgbClr val="173C4E"/>
            </a:solidFill>
            <a:prstDash val="solid"/>
            <a:headEnd type="none" w="sm" len="sm"/>
            <a:tailEnd type="none" w="sm" len="sm"/>
          </a:ln>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8</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2810397" y="1270600"/>
            <a:ext cx="8347695" cy="863600"/>
          </a:xfrm>
          <a:prstGeom prst="rect">
            <a:avLst/>
          </a:prstGeom>
        </p:spPr>
        <p:txBody>
          <a:bodyPr lIns="0" tIns="0" rIns="0" bIns="0" rtlCol="0" anchor="t">
            <a:spAutoFit/>
          </a:bodyPr>
          <a:lstStyle/>
          <a:p>
            <a:pPr algn="l">
              <a:lnSpc>
                <a:spcPts val="7000"/>
              </a:lnSpc>
              <a:spcBef>
                <a:spcPct val="0"/>
              </a:spcBef>
            </a:pPr>
            <a:r>
              <a:rPr lang="en-US" sz="5000" b="1">
                <a:solidFill>
                  <a:srgbClr val="173C4E"/>
                </a:solidFill>
                <a:latin typeface="Roboto Bold"/>
                <a:ea typeface="Roboto Bold"/>
                <a:cs typeface="Roboto Bold"/>
                <a:sym typeface="Roboto Bold"/>
              </a:rPr>
              <a:t>EXEMPT Properties</a:t>
            </a:r>
          </a:p>
        </p:txBody>
      </p:sp>
      <p:sp>
        <p:nvSpPr>
          <p:cNvPr id="7" name="TextBox 7"/>
          <p:cNvSpPr txBox="1"/>
          <p:nvPr/>
        </p:nvSpPr>
        <p:spPr>
          <a:xfrm>
            <a:off x="3281704" y="3336060"/>
            <a:ext cx="13977596" cy="433070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Roboto"/>
                <a:ea typeface="Roboto"/>
                <a:cs typeface="Roboto"/>
                <a:sym typeface="Roboto"/>
              </a:rPr>
              <a:t>Owner Occupied Duplex (“Golden”)</a:t>
            </a:r>
          </a:p>
          <a:p>
            <a:pPr marL="755651" lvl="1" indent="-377825" algn="l">
              <a:lnSpc>
                <a:spcPts val="4900"/>
              </a:lnSpc>
              <a:buFont typeface="Arial"/>
              <a:buChar char="•"/>
            </a:pPr>
            <a:r>
              <a:rPr lang="en-US" sz="3500">
                <a:solidFill>
                  <a:srgbClr val="000000"/>
                </a:solidFill>
                <a:latin typeface="Roboto"/>
                <a:ea typeface="Roboto"/>
                <a:cs typeface="Roboto"/>
                <a:sym typeface="Roboto"/>
              </a:rPr>
              <a:t>Rent-Free</a:t>
            </a:r>
          </a:p>
          <a:p>
            <a:pPr marL="755651" lvl="1" indent="-377825" algn="l">
              <a:lnSpc>
                <a:spcPts val="4900"/>
              </a:lnSpc>
              <a:buFont typeface="Arial"/>
              <a:buChar char="•"/>
            </a:pPr>
            <a:r>
              <a:rPr lang="en-US" sz="3500">
                <a:solidFill>
                  <a:srgbClr val="000000"/>
                </a:solidFill>
                <a:latin typeface="Roboto"/>
                <a:ea typeface="Roboto"/>
                <a:cs typeface="Roboto"/>
                <a:sym typeface="Roboto"/>
              </a:rPr>
              <a:t>Not Available for Rent</a:t>
            </a:r>
          </a:p>
          <a:p>
            <a:pPr marL="755651" lvl="1" indent="-377825" algn="l">
              <a:lnSpc>
                <a:spcPts val="4900"/>
              </a:lnSpc>
              <a:buFont typeface="Arial"/>
              <a:buChar char="•"/>
            </a:pPr>
            <a:r>
              <a:rPr lang="en-US" sz="3500">
                <a:solidFill>
                  <a:srgbClr val="000000"/>
                </a:solidFill>
                <a:latin typeface="Roboto"/>
                <a:ea typeface="Roboto"/>
                <a:cs typeface="Roboto"/>
                <a:sym typeface="Roboto"/>
              </a:rPr>
              <a:t>Shared Kitchen and/or Bath Facility with Tenant</a:t>
            </a:r>
          </a:p>
          <a:p>
            <a:pPr marL="755651" lvl="1" indent="-377825" algn="l">
              <a:lnSpc>
                <a:spcPts val="4900"/>
              </a:lnSpc>
              <a:buFont typeface="Arial"/>
              <a:buChar char="•"/>
            </a:pPr>
            <a:r>
              <a:rPr lang="en-US" sz="3500">
                <a:solidFill>
                  <a:srgbClr val="000000"/>
                </a:solidFill>
                <a:latin typeface="Roboto"/>
                <a:ea typeface="Roboto"/>
                <a:cs typeface="Roboto"/>
                <a:sym typeface="Roboto"/>
              </a:rPr>
              <a:t>Accessory Dwelling Units (ADUs) where tenancies started after November 7, 2018 on properties where one unit is an ADU and either unit is Owner Occupied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226867" y="0"/>
            <a:ext cx="0" cy="10287000"/>
          </a:xfrm>
          <a:prstGeom prst="line">
            <a:avLst/>
          </a:prstGeom>
          <a:ln w="19050" cap="flat">
            <a:solidFill>
              <a:srgbClr val="173C4E"/>
            </a:solidFill>
            <a:prstDash val="solid"/>
            <a:headEnd type="none" w="sm" len="sm"/>
            <a:tailEnd type="none" w="sm" len="sm"/>
          </a:ln>
        </p:spPr>
        <p:txBody>
          <a:bodyPr/>
          <a:lstStyle/>
          <a:p>
            <a:endParaRPr lang="en-US"/>
          </a:p>
        </p:txBody>
      </p:sp>
      <p:sp>
        <p:nvSpPr>
          <p:cNvPr id="3" name="AutoShape 3"/>
          <p:cNvSpPr/>
          <p:nvPr/>
        </p:nvSpPr>
        <p:spPr>
          <a:xfrm flipH="1">
            <a:off x="0" y="2434156"/>
            <a:ext cx="18288000" cy="0"/>
          </a:xfrm>
          <a:prstGeom prst="line">
            <a:avLst/>
          </a:prstGeom>
          <a:ln w="19050" cap="flat">
            <a:solidFill>
              <a:srgbClr val="173C4E"/>
            </a:solidFill>
            <a:prstDash val="solid"/>
            <a:headEnd type="none" w="sm" len="sm"/>
            <a:tailEnd type="none" w="sm" len="sm"/>
          </a:ln>
        </p:spPr>
        <p:txBody>
          <a:bodyPr/>
          <a:lstStyle/>
          <a:p>
            <a:endParaRPr lang="en-US"/>
          </a:p>
        </p:txBody>
      </p:sp>
      <p:sp>
        <p:nvSpPr>
          <p:cNvPr id="4" name="TextBox 4"/>
          <p:cNvSpPr txBox="1"/>
          <p:nvPr/>
        </p:nvSpPr>
        <p:spPr>
          <a:xfrm>
            <a:off x="12512575" y="9563100"/>
            <a:ext cx="152400" cy="200025"/>
          </a:xfrm>
          <a:prstGeom prst="rect">
            <a:avLst/>
          </a:prstGeom>
        </p:spPr>
        <p:txBody>
          <a:bodyPr wrap="none" lIns="0" tIns="0" rIns="0" bIns="0" rtlCol="0" anchor="t">
            <a:spAutoFit/>
          </a:bodyPr>
          <a:lstStyle/>
          <a:p>
            <a:pPr algn="ctr">
              <a:lnSpc>
                <a:spcPts val="2239"/>
              </a:lnSpc>
              <a:spcBef>
                <a:spcPct val="0"/>
              </a:spcBef>
            </a:pPr>
            <a:r>
              <a:rPr lang="en-US" sz="1599" b="1">
                <a:solidFill>
                  <a:srgbClr val="3B7B9B"/>
                </a:solidFill>
                <a:latin typeface="Roboto Bold"/>
                <a:ea typeface="Roboto Bold"/>
                <a:cs typeface="Roboto Bold"/>
                <a:sym typeface="Roboto Bold"/>
              </a:rPr>
              <a:t>9</a:t>
            </a:r>
          </a:p>
        </p:txBody>
      </p:sp>
      <p:sp>
        <p:nvSpPr>
          <p:cNvPr id="5" name="TextBox 5"/>
          <p:cNvSpPr txBox="1"/>
          <p:nvPr/>
        </p:nvSpPr>
        <p:spPr>
          <a:xfrm>
            <a:off x="5614170" y="9563100"/>
            <a:ext cx="6884343" cy="283210"/>
          </a:xfrm>
          <a:prstGeom prst="rect">
            <a:avLst/>
          </a:prstGeom>
        </p:spPr>
        <p:txBody>
          <a:bodyPr lIns="0" tIns="0" rIns="0" bIns="0" rtlCol="0" anchor="t">
            <a:spAutoFit/>
          </a:bodyPr>
          <a:lstStyle/>
          <a:p>
            <a:pPr algn="ctr">
              <a:lnSpc>
                <a:spcPts val="2239"/>
              </a:lnSpc>
            </a:pPr>
            <a:r>
              <a:rPr lang="en-US" sz="1599" b="1">
                <a:solidFill>
                  <a:srgbClr val="3B7B9B"/>
                </a:solidFill>
                <a:latin typeface="Roboto Bold"/>
                <a:ea typeface="Roboto Bold"/>
                <a:cs typeface="Roboto Bold"/>
                <a:sym typeface="Roboto Bold"/>
              </a:rPr>
              <a:t>WHAT REALTORS, BUYERS, AND SELLERS NEED TO KNOW IN BERKELEY  |  </a:t>
            </a:r>
          </a:p>
        </p:txBody>
      </p:sp>
      <p:sp>
        <p:nvSpPr>
          <p:cNvPr id="6" name="TextBox 6"/>
          <p:cNvSpPr txBox="1"/>
          <p:nvPr/>
        </p:nvSpPr>
        <p:spPr>
          <a:xfrm>
            <a:off x="3809949" y="3975901"/>
            <a:ext cx="11728220" cy="2224968"/>
          </a:xfrm>
          <a:prstGeom prst="rect">
            <a:avLst/>
          </a:prstGeom>
        </p:spPr>
        <p:txBody>
          <a:bodyPr lIns="0" tIns="0" rIns="0" bIns="0" rtlCol="0" anchor="t">
            <a:spAutoFit/>
          </a:bodyPr>
          <a:lstStyle/>
          <a:p>
            <a:pPr algn="l">
              <a:lnSpc>
                <a:spcPts val="4900"/>
              </a:lnSpc>
            </a:pPr>
            <a:r>
              <a:rPr lang="en-US" sz="3500" dirty="0">
                <a:solidFill>
                  <a:srgbClr val="000000"/>
                </a:solidFill>
                <a:latin typeface="Roboto"/>
                <a:ea typeface="Roboto"/>
                <a:cs typeface="Roboto"/>
                <a:sym typeface="Roboto"/>
              </a:rPr>
              <a:t>1. Owner Occupied before December 31, 1979</a:t>
            </a:r>
          </a:p>
          <a:p>
            <a:pPr algn="l">
              <a:lnSpc>
                <a:spcPts val="1540"/>
              </a:lnSpc>
            </a:pPr>
            <a:endParaRPr lang="en-US" sz="3500" dirty="0">
              <a:solidFill>
                <a:srgbClr val="000000"/>
              </a:solidFill>
              <a:latin typeface="Roboto"/>
              <a:ea typeface="Roboto"/>
              <a:cs typeface="Roboto"/>
              <a:sym typeface="Roboto"/>
            </a:endParaRPr>
          </a:p>
          <a:p>
            <a:pPr algn="l">
              <a:lnSpc>
                <a:spcPts val="4900"/>
              </a:lnSpc>
            </a:pPr>
            <a:r>
              <a:rPr lang="en-US" sz="3500" b="1" i="1" dirty="0">
                <a:solidFill>
                  <a:srgbClr val="000000"/>
                </a:solidFill>
                <a:latin typeface="Roboto Bold Italics"/>
                <a:ea typeface="Roboto Bold Italics"/>
                <a:cs typeface="Roboto Bold Italics"/>
                <a:sym typeface="Roboto Bold Italics"/>
              </a:rPr>
              <a:t>AND</a:t>
            </a:r>
            <a:r>
              <a:rPr lang="en-US" sz="3500" dirty="0">
                <a:solidFill>
                  <a:srgbClr val="000000"/>
                </a:solidFill>
                <a:latin typeface="Roboto"/>
                <a:ea typeface="Roboto"/>
                <a:cs typeface="Roboto"/>
                <a:sym typeface="Roboto"/>
              </a:rPr>
              <a:t> </a:t>
            </a:r>
          </a:p>
          <a:p>
            <a:pPr algn="l">
              <a:lnSpc>
                <a:spcPts val="1540"/>
              </a:lnSpc>
            </a:pPr>
            <a:endParaRPr lang="en-US" sz="3500" dirty="0">
              <a:solidFill>
                <a:srgbClr val="000000"/>
              </a:solidFill>
              <a:latin typeface="Roboto"/>
              <a:ea typeface="Roboto"/>
              <a:cs typeface="Roboto"/>
              <a:sym typeface="Roboto"/>
            </a:endParaRPr>
          </a:p>
          <a:p>
            <a:pPr algn="l">
              <a:lnSpc>
                <a:spcPts val="4900"/>
              </a:lnSpc>
            </a:pPr>
            <a:r>
              <a:rPr lang="en-US" sz="3500" dirty="0">
                <a:solidFill>
                  <a:srgbClr val="000000"/>
                </a:solidFill>
                <a:latin typeface="Roboto"/>
                <a:ea typeface="Roboto"/>
                <a:cs typeface="Roboto"/>
                <a:sym typeface="Roboto"/>
              </a:rPr>
              <a:t>2. </a:t>
            </a:r>
            <a:r>
              <a:rPr lang="en-US" sz="3500" u="sng" dirty="0">
                <a:solidFill>
                  <a:srgbClr val="000000"/>
                </a:solidFill>
                <a:latin typeface="Roboto"/>
                <a:ea typeface="Roboto"/>
                <a:cs typeface="Roboto"/>
                <a:sym typeface="Roboto"/>
              </a:rPr>
              <a:t>Currently</a:t>
            </a:r>
            <a:r>
              <a:rPr lang="en-US" sz="3500" dirty="0">
                <a:solidFill>
                  <a:srgbClr val="000000"/>
                </a:solidFill>
                <a:latin typeface="Roboto"/>
                <a:ea typeface="Roboto"/>
                <a:cs typeface="Roboto"/>
                <a:sym typeface="Roboto"/>
              </a:rPr>
              <a:t> Owner Occupied</a:t>
            </a:r>
          </a:p>
        </p:txBody>
      </p:sp>
      <p:sp>
        <p:nvSpPr>
          <p:cNvPr id="7" name="TextBox 7"/>
          <p:cNvSpPr txBox="1"/>
          <p:nvPr/>
        </p:nvSpPr>
        <p:spPr>
          <a:xfrm>
            <a:off x="2720951" y="1270600"/>
            <a:ext cx="12817218" cy="863600"/>
          </a:xfrm>
          <a:prstGeom prst="rect">
            <a:avLst/>
          </a:prstGeom>
        </p:spPr>
        <p:txBody>
          <a:bodyPr lIns="0" tIns="0" rIns="0" bIns="0" rtlCol="0" anchor="t">
            <a:spAutoFit/>
          </a:bodyPr>
          <a:lstStyle/>
          <a:p>
            <a:pPr algn="l">
              <a:lnSpc>
                <a:spcPts val="7000"/>
              </a:lnSpc>
              <a:spcBef>
                <a:spcPct val="0"/>
              </a:spcBef>
            </a:pPr>
            <a:r>
              <a:rPr lang="en-US" sz="5000" b="1">
                <a:solidFill>
                  <a:srgbClr val="173C4E"/>
                </a:solidFill>
                <a:latin typeface="Roboto Bold"/>
                <a:ea typeface="Roboto Bold"/>
                <a:cs typeface="Roboto Bold"/>
                <a:sym typeface="Roboto Bold"/>
              </a:rPr>
              <a:t>EXEMPT Properties:</a:t>
            </a:r>
            <a:r>
              <a:rPr lang="en-US" sz="5000" b="1">
                <a:solidFill>
                  <a:srgbClr val="3B7B9B"/>
                </a:solidFill>
                <a:latin typeface="Roboto Bold"/>
                <a:ea typeface="Roboto Bold"/>
                <a:cs typeface="Roboto Bold"/>
                <a:sym typeface="Roboto Bold"/>
              </a:rPr>
              <a:t> </a:t>
            </a:r>
            <a:r>
              <a:rPr lang="en-US" sz="5000" i="1">
                <a:solidFill>
                  <a:srgbClr val="3B7B9B"/>
                </a:solidFill>
                <a:latin typeface="Roboto Italics"/>
                <a:ea typeface="Roboto Italics"/>
                <a:cs typeface="Roboto Italics"/>
                <a:sym typeface="Roboto Italics"/>
              </a:rPr>
              <a:t>Golden Duplexes</a:t>
            </a:r>
          </a:p>
        </p:txBody>
      </p:sp>
      <p:grpSp>
        <p:nvGrpSpPr>
          <p:cNvPr id="8" name="Group 8"/>
          <p:cNvGrpSpPr/>
          <p:nvPr/>
        </p:nvGrpSpPr>
        <p:grpSpPr>
          <a:xfrm>
            <a:off x="3809949" y="7306476"/>
            <a:ext cx="12815182" cy="1009963"/>
            <a:chOff x="0" y="0"/>
            <a:chExt cx="3375192" cy="265998"/>
          </a:xfrm>
        </p:grpSpPr>
        <p:sp>
          <p:nvSpPr>
            <p:cNvPr id="9" name="Freeform 9"/>
            <p:cNvSpPr/>
            <p:nvPr/>
          </p:nvSpPr>
          <p:spPr>
            <a:xfrm>
              <a:off x="0" y="0"/>
              <a:ext cx="3375192" cy="265998"/>
            </a:xfrm>
            <a:custGeom>
              <a:avLst/>
              <a:gdLst/>
              <a:ahLst/>
              <a:cxnLst/>
              <a:rect l="l" t="t" r="r" b="b"/>
              <a:pathLst>
                <a:path w="3375192" h="265998">
                  <a:moveTo>
                    <a:pt x="0" y="0"/>
                  </a:moveTo>
                  <a:lnTo>
                    <a:pt x="3375192" y="0"/>
                  </a:lnTo>
                  <a:lnTo>
                    <a:pt x="3375192" y="265998"/>
                  </a:lnTo>
                  <a:lnTo>
                    <a:pt x="0" y="265998"/>
                  </a:lnTo>
                  <a:close/>
                </a:path>
              </a:pathLst>
            </a:custGeom>
            <a:solidFill>
              <a:srgbClr val="173C4E"/>
            </a:solidFill>
          </p:spPr>
          <p:txBody>
            <a:bodyPr/>
            <a:lstStyle/>
            <a:p>
              <a:endParaRPr lang="en-US"/>
            </a:p>
          </p:txBody>
        </p:sp>
        <p:sp>
          <p:nvSpPr>
            <p:cNvPr id="10" name="TextBox 10"/>
            <p:cNvSpPr txBox="1"/>
            <p:nvPr/>
          </p:nvSpPr>
          <p:spPr>
            <a:xfrm>
              <a:off x="0" y="-47625"/>
              <a:ext cx="3375192" cy="313623"/>
            </a:xfrm>
            <a:prstGeom prst="rect">
              <a:avLst/>
            </a:prstGeom>
          </p:spPr>
          <p:txBody>
            <a:bodyPr lIns="50800" tIns="50800" rIns="50800" bIns="50800" rtlCol="0" anchor="ctr"/>
            <a:lstStyle/>
            <a:p>
              <a:pPr algn="ctr">
                <a:lnSpc>
                  <a:spcPts val="2239"/>
                </a:lnSpc>
              </a:pPr>
              <a:endParaRPr/>
            </a:p>
          </p:txBody>
        </p:sp>
      </p:grpSp>
      <p:sp>
        <p:nvSpPr>
          <p:cNvPr id="11" name="TextBox 11"/>
          <p:cNvSpPr txBox="1"/>
          <p:nvPr/>
        </p:nvSpPr>
        <p:spPr>
          <a:xfrm>
            <a:off x="4228566" y="7484295"/>
            <a:ext cx="13030734" cy="497309"/>
          </a:xfrm>
          <a:prstGeom prst="rect">
            <a:avLst/>
          </a:prstGeom>
        </p:spPr>
        <p:txBody>
          <a:bodyPr lIns="0" tIns="0" rIns="0" bIns="0" rtlCol="0" anchor="t">
            <a:spAutoFit/>
          </a:bodyPr>
          <a:lstStyle/>
          <a:p>
            <a:pPr algn="l">
              <a:lnSpc>
                <a:spcPts val="4089"/>
              </a:lnSpc>
              <a:spcBef>
                <a:spcPct val="0"/>
              </a:spcBef>
            </a:pPr>
            <a:r>
              <a:rPr lang="en-US" sz="2920" b="1">
                <a:solidFill>
                  <a:srgbClr val="FFFFFF"/>
                </a:solidFill>
                <a:latin typeface="Roboto Bold"/>
                <a:ea typeface="Roboto Bold"/>
                <a:cs typeface="Roboto Bold"/>
                <a:sym typeface="Roboto Bold"/>
              </a:rPr>
              <a:t>NOTE: Must Register other unit when Owner is not residing on property.</a:t>
            </a:r>
          </a:p>
        </p:txBody>
      </p:sp>
      <p:sp>
        <p:nvSpPr>
          <p:cNvPr id="12" name="TextBox 12"/>
          <p:cNvSpPr txBox="1"/>
          <p:nvPr/>
        </p:nvSpPr>
        <p:spPr>
          <a:xfrm>
            <a:off x="2720951" y="2969426"/>
            <a:ext cx="14073627" cy="615950"/>
          </a:xfrm>
          <a:prstGeom prst="rect">
            <a:avLst/>
          </a:prstGeom>
        </p:spPr>
        <p:txBody>
          <a:bodyPr lIns="0" tIns="0" rIns="0" bIns="0" rtlCol="0" anchor="t">
            <a:spAutoFit/>
          </a:bodyPr>
          <a:lstStyle/>
          <a:p>
            <a:pPr algn="l">
              <a:lnSpc>
                <a:spcPts val="4900"/>
              </a:lnSpc>
              <a:spcBef>
                <a:spcPct val="0"/>
              </a:spcBef>
            </a:pPr>
            <a:r>
              <a:rPr lang="en-US" sz="3500" b="1" i="1">
                <a:solidFill>
                  <a:srgbClr val="173C4E"/>
                </a:solidFill>
                <a:latin typeface="Roboto Bold Italics"/>
                <a:ea typeface="Roboto Bold Italics"/>
                <a:cs typeface="Roboto Bold Italics"/>
                <a:sym typeface="Roboto Bold Italics"/>
              </a:rPr>
              <a:t>Common Realtor Question: </a:t>
            </a:r>
            <a:r>
              <a:rPr lang="en-US" sz="3500" b="1">
                <a:solidFill>
                  <a:srgbClr val="173C4E"/>
                </a:solidFill>
                <a:latin typeface="Roboto Bold"/>
                <a:ea typeface="Roboto Bold"/>
                <a:cs typeface="Roboto Bold"/>
                <a:sym typeface="Roboto Bold"/>
              </a:rPr>
              <a:t>Is this Property a Golden Duplex? Yes, if: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2128</Words>
  <Application>Microsoft Office PowerPoint</Application>
  <PresentationFormat>Custom</PresentationFormat>
  <Paragraphs>263</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Roboto Heavy</vt:lpstr>
      <vt:lpstr>Roboto Bold Italics</vt:lpstr>
      <vt:lpstr>Regular Brush</vt:lpstr>
      <vt:lpstr>Roboto Light</vt:lpstr>
      <vt:lpstr>Calibri</vt:lpstr>
      <vt:lpstr>Roboto Bold</vt:lpstr>
      <vt:lpstr>Roboto Italics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Realtor Workshop - MTLDraft7.23.25</dc:title>
  <cp:lastModifiedBy>Ginsburg, Kayla</cp:lastModifiedBy>
  <cp:revision>6</cp:revision>
  <dcterms:created xsi:type="dcterms:W3CDTF">2006-08-16T00:00:00Z</dcterms:created>
  <dcterms:modified xsi:type="dcterms:W3CDTF">2025-07-22T15:49:26Z</dcterms:modified>
  <dc:identifier>DAGsyUCOLYY</dc:identifier>
</cp:coreProperties>
</file>